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doc" ContentType="application/msword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3" r:id="rId4"/>
    <p:sldMasterId id="2147483685" r:id="rId5"/>
    <p:sldMasterId id="2147483697" r:id="rId6"/>
  </p:sldMasterIdLst>
  <p:notesMasterIdLst>
    <p:notesMasterId r:id="rId14"/>
  </p:notesMasterIdLst>
  <p:sldIdLst>
    <p:sldId id="364" r:id="rId7"/>
    <p:sldId id="264" r:id="rId8"/>
    <p:sldId id="257" r:id="rId9"/>
    <p:sldId id="266" r:id="rId10"/>
    <p:sldId id="258" r:id="rId11"/>
    <p:sldId id="270" r:id="rId12"/>
    <p:sldId id="313" r:id="rId13"/>
    <p:sldId id="265" r:id="rId15"/>
    <p:sldId id="269" r:id="rId16"/>
    <p:sldId id="424" r:id="rId17"/>
    <p:sldId id="420" r:id="rId18"/>
    <p:sldId id="423" r:id="rId19"/>
    <p:sldId id="428" r:id="rId20"/>
    <p:sldId id="429" r:id="rId21"/>
    <p:sldId id="430" r:id="rId22"/>
    <p:sldId id="431" r:id="rId23"/>
    <p:sldId id="321" r:id="rId24"/>
    <p:sldId id="271" r:id="rId25"/>
    <p:sldId id="316" r:id="rId26"/>
    <p:sldId id="499" r:id="rId27"/>
    <p:sldId id="616" r:id="rId28"/>
    <p:sldId id="500" r:id="rId29"/>
    <p:sldId id="319" r:id="rId30"/>
    <p:sldId id="501" r:id="rId31"/>
    <p:sldId id="272" r:id="rId32"/>
    <p:sldId id="324" r:id="rId33"/>
    <p:sldId id="291" r:id="rId34"/>
    <p:sldId id="325" r:id="rId35"/>
    <p:sldId id="542" r:id="rId36"/>
    <p:sldId id="329" r:id="rId37"/>
    <p:sldId id="579" r:id="rId38"/>
    <p:sldId id="580" r:id="rId39"/>
    <p:sldId id="578" r:id="rId40"/>
    <p:sldId id="331" r:id="rId41"/>
    <p:sldId id="334" r:id="rId42"/>
    <p:sldId id="294" r:id="rId43"/>
    <p:sldId id="295" r:id="rId44"/>
    <p:sldId id="338" r:id="rId45"/>
    <p:sldId id="349" r:id="rId46"/>
    <p:sldId id="581" r:id="rId47"/>
    <p:sldId id="344" r:id="rId48"/>
    <p:sldId id="583" r:id="rId49"/>
    <p:sldId id="366" r:id="rId50"/>
    <p:sldId id="584" r:id="rId51"/>
    <p:sldId id="367" r:id="rId52"/>
    <p:sldId id="346" r:id="rId53"/>
    <p:sldId id="347" r:id="rId54"/>
    <p:sldId id="351" r:id="rId55"/>
    <p:sldId id="352" r:id="rId56"/>
    <p:sldId id="585" r:id="rId57"/>
    <p:sldId id="586" r:id="rId58"/>
    <p:sldId id="259" r:id="rId59"/>
    <p:sldId id="260" r:id="rId60"/>
    <p:sldId id="340" r:id="rId61"/>
    <p:sldId id="341" r:id="rId62"/>
    <p:sldId id="343" r:id="rId63"/>
    <p:sldId id="354" r:id="rId64"/>
    <p:sldId id="355" r:id="rId65"/>
    <p:sldId id="356" r:id="rId66"/>
    <p:sldId id="357" r:id="rId67"/>
    <p:sldId id="358" r:id="rId68"/>
    <p:sldId id="360" r:id="rId69"/>
    <p:sldId id="361" r:id="rId70"/>
    <p:sldId id="363" r:id="rId71"/>
  </p:sldIdLst>
  <p:sldSz cx="9144000" cy="6858000" type="screen4x3"/>
  <p:notesSz cx="6858000" cy="9144000"/>
  <p:custDataLst>
    <p:tags r:id="rId75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2800" b="1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2800" b="1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2800" b="1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2800" b="1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2800" b="1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2800" b="1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2800" b="1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2800" b="1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20000"/>
      </a:lnSpc>
      <a:spcBef>
        <a:spcPct val="50000"/>
      </a:spcBef>
      <a:spcAft>
        <a:spcPct val="0"/>
      </a:spcAft>
      <a:buNone/>
      <a:defRPr sz="2800" b="1" i="0" u="none" kern="1200" baseline="0">
        <a:solidFill>
          <a:srgbClr val="000000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DFED8"/>
    <a:srgbClr val="E8FFAD"/>
    <a:srgbClr val="F7FD9D"/>
    <a:srgbClr val="F1FC72"/>
    <a:srgbClr val="AA9D26"/>
    <a:srgbClr val="8A8C44"/>
    <a:srgbClr val="C21F0E"/>
    <a:srgbClr val="43B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39"/>
    <p:restoredTop sz="91108"/>
  </p:normalViewPr>
  <p:slideViewPr>
    <p:cSldViewPr snapToGrid="0" showGuides="1">
      <p:cViewPr>
        <p:scale>
          <a:sx n="100" d="100"/>
          <a:sy n="100" d="100"/>
        </p:scale>
        <p:origin x="-72" y="504"/>
      </p:cViewPr>
      <p:guideLst>
        <p:guide orient="horz" pos="2059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75" d="100"/>
        <a:sy n="75" d="100"/>
      </p:scale>
      <p:origin x="0" y="654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5" Type="http://schemas.openxmlformats.org/officeDocument/2006/relationships/tags" Target="tags/tag2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7" Type="http://schemas.openxmlformats.org/officeDocument/2006/relationships/slide" Target="slides/slide1.xml"/><Relationship Id="rId69" Type="http://schemas.openxmlformats.org/officeDocument/2006/relationships/slide" Target="slides/slide62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6.wmf"/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94210" name="页眉占位符 9420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fontAlgn="base"/>
            <a:endParaRPr lang="zh-CN" altLang="en-US" sz="1200" b="0" strike="noStrike" noProof="1" dirty="0"/>
          </a:p>
        </p:txBody>
      </p:sp>
      <p:sp>
        <p:nvSpPr>
          <p:cNvPr id="94211" name="日期占位符 94210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fontAlgn="base"/>
            <a:endParaRPr lang="zh-CN" altLang="en-US" sz="1200" b="0" strike="noStrike" noProof="1" dirty="0"/>
          </a:p>
        </p:txBody>
      </p:sp>
      <p:sp>
        <p:nvSpPr>
          <p:cNvPr id="39940" name="幻灯片图像占位符 94211"/>
          <p:cNvSpPr>
            <a:spLocks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39941" name="文本占位符 94212"/>
          <p:cNvSpPr>
            <a:spLocks noGrp="1"/>
          </p:cNvSpPr>
          <p:nvPr>
            <p:ph type="body" sz="quarter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4214" name="页脚占位符 94213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fontAlgn="base"/>
            <a:endParaRPr lang="zh-CN" altLang="en-US" sz="1200" b="0" strike="noStrike" noProof="1" dirty="0"/>
          </a:p>
        </p:txBody>
      </p:sp>
      <p:sp>
        <p:nvSpPr>
          <p:cNvPr id="94215" name="灯片编号占位符 94214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fontAlgn="base"/>
            <a:fld id="{9A0DB2DC-4C9A-4742-B13C-FB6460FD3503}" type="slidenum">
              <a:rPr lang="zh-CN" altLang="en-US" sz="1200" b="0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b="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29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48130" name="幻灯片图像占位符 151553"/>
          <p:cNvSpPr>
            <a:spLocks noTextEdit="1"/>
          </p:cNvSpPr>
          <p:nvPr>
            <p:ph type="sldImg"/>
          </p:nvPr>
        </p:nvSpPr>
        <p:spPr/>
      </p:sp>
      <p:sp>
        <p:nvSpPr>
          <p:cNvPr id="48131" name="文本占位符 15155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zh-CN" altLang="en-US" dirty="0">
                <a:latin typeface="Arial" panose="020B0604020202020204" pitchFamily="34" charset="0"/>
              </a:rPr>
              <a:t>硫代硫酸根离子中的“代”就是指一个负2价的</a:t>
            </a:r>
            <a:r>
              <a:rPr lang="en-US" altLang="zh-CN">
                <a:latin typeface="Arial" panose="020B0604020202020204" pitchFamily="34" charset="0"/>
              </a:rPr>
              <a:t>S</a:t>
            </a:r>
            <a:r>
              <a:rPr lang="zh-CN" altLang="en-US" dirty="0">
                <a:latin typeface="Arial" panose="020B0604020202020204" pitchFamily="34" charset="0"/>
              </a:rPr>
              <a:t>代替了硫酸根中的一个负2价的氧。</a:t>
            </a:r>
            <a:r>
              <a:rPr lang="zh-CN" altLang="en-US" dirty="0">
                <a:latin typeface="Arial" panose="020B0604020202020204" pitchFamily="34" charset="0"/>
              </a:rPr>
              <a:t>所以一个</a:t>
            </a:r>
            <a:r>
              <a:rPr lang="en-US" altLang="zh-CN">
                <a:latin typeface="Arial" panose="020B0604020202020204" pitchFamily="34" charset="0"/>
              </a:rPr>
              <a:t>S</a:t>
            </a:r>
            <a:r>
              <a:rPr lang="zh-CN" altLang="en-US" dirty="0">
                <a:latin typeface="Arial" panose="020B0604020202020204" pitchFamily="34" charset="0"/>
              </a:rPr>
              <a:t>原子是-2价，另一个是+6价。</a:t>
            </a:r>
            <a:endParaRPr lang="zh-CN" altLang="en-US" dirty="0">
              <a:latin typeface="Arial" panose="020B0604020202020204" pitchFamily="34" charset="0"/>
            </a:endParaRPr>
          </a:p>
          <a:p>
            <a:pPr lvl="0"/>
            <a:r>
              <a:rPr lang="zh-CN" altLang="en-US" dirty="0">
                <a:latin typeface="宋体" panose="02010600030101010101" pitchFamily="2" charset="-122"/>
              </a:rPr>
              <a:t>硫的平均氧化数是＋2，也可以说一个是0，一个是＋4。为什么这么说呢，可以看硫代硫酸根在酸性条件下归中的反应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0"/>
            <a:r>
              <a:rPr lang="zh-CN" altLang="en-US" dirty="0">
                <a:latin typeface="宋体" panose="02010600030101010101" pitchFamily="2" charset="-122"/>
              </a:rPr>
              <a:t>　　2 </a:t>
            </a:r>
            <a:r>
              <a:rPr lang="en-US" altLang="zh-CN">
                <a:latin typeface="宋体" panose="02010600030101010101" pitchFamily="2" charset="-122"/>
              </a:rPr>
              <a:t>H</a:t>
            </a:r>
            <a:r>
              <a:rPr lang="en-US" altLang="zh-CN" baseline="30000">
                <a:latin typeface="宋体" panose="02010600030101010101" pitchFamily="2" charset="-122"/>
              </a:rPr>
              <a:t>+</a:t>
            </a:r>
            <a:r>
              <a:rPr lang="en-US" altLang="zh-CN">
                <a:latin typeface="宋体" panose="02010600030101010101" pitchFamily="2" charset="-122"/>
              </a:rPr>
              <a:t>  +  S</a:t>
            </a:r>
            <a:r>
              <a:rPr lang="en-US" altLang="zh-CN" baseline="-30000">
                <a:latin typeface="宋体" panose="02010600030101010101" pitchFamily="2" charset="-122"/>
              </a:rPr>
              <a:t>2</a:t>
            </a:r>
            <a:r>
              <a:rPr lang="en-US" altLang="zh-CN">
                <a:latin typeface="宋体" panose="02010600030101010101" pitchFamily="2" charset="-122"/>
              </a:rPr>
              <a:t>O</a:t>
            </a:r>
            <a:r>
              <a:rPr lang="en-US" altLang="zh-CN" baseline="-30000">
                <a:latin typeface="宋体" panose="02010600030101010101" pitchFamily="2" charset="-122"/>
              </a:rPr>
              <a:t>3</a:t>
            </a:r>
            <a:r>
              <a:rPr lang="en-US" altLang="zh-CN" baseline="30000">
                <a:latin typeface="宋体" panose="02010600030101010101" pitchFamily="2" charset="-122"/>
              </a:rPr>
              <a:t>2―</a:t>
            </a:r>
            <a:r>
              <a:rPr lang="en-US" altLang="zh-CN">
                <a:latin typeface="宋体" panose="02010600030101010101" pitchFamily="2" charset="-122"/>
              </a:rPr>
              <a:t>  =  S↓ +  SO</a:t>
            </a:r>
            <a:r>
              <a:rPr lang="en-US" altLang="zh-CN" baseline="-30000">
                <a:latin typeface="宋体" panose="02010600030101010101" pitchFamily="2" charset="-122"/>
              </a:rPr>
              <a:t>2</a:t>
            </a:r>
            <a:r>
              <a:rPr lang="en-US" altLang="zh-CN">
                <a:latin typeface="宋体" panose="02010600030101010101" pitchFamily="2" charset="-122"/>
              </a:rPr>
              <a:t>↑ +  H</a:t>
            </a:r>
            <a:r>
              <a:rPr lang="en-US" altLang="zh-CN" baseline="-30000">
                <a:latin typeface="宋体" panose="02010600030101010101" pitchFamily="2" charset="-122"/>
              </a:rPr>
              <a:t>2</a:t>
            </a:r>
            <a:r>
              <a:rPr lang="en-US" altLang="zh-CN">
                <a:latin typeface="宋体" panose="02010600030101010101" pitchFamily="2" charset="-122"/>
              </a:rPr>
              <a:t>O（</a:t>
            </a:r>
            <a:r>
              <a:rPr lang="zh-CN" altLang="en-US" dirty="0">
                <a:latin typeface="宋体" panose="02010600030101010101" pitchFamily="2" charset="-122"/>
              </a:rPr>
              <a:t>歧化）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0"/>
            <a:endParaRPr lang="zh-CN" altLang="en-US" dirty="0">
              <a:latin typeface="宋体" panose="02010600030101010101" pitchFamily="2" charset="-122"/>
            </a:endParaRPr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106498" name="幻灯片图像占位符 129025"/>
          <p:cNvSpPr>
            <a:spLocks noTextEdit="1"/>
          </p:cNvSpPr>
          <p:nvPr>
            <p:ph type="sldImg"/>
          </p:nvPr>
        </p:nvSpPr>
        <p:spPr/>
      </p:sp>
      <p:sp>
        <p:nvSpPr>
          <p:cNvPr id="106499" name="文本占位符 129026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zh-CN" altLang="en-US" dirty="0"/>
              <a:t>3、4点在后面会学到。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7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60418" name="幻灯片图像占位符 97281"/>
          <p:cNvSpPr>
            <a:spLocks noTextEdit="1"/>
          </p:cNvSpPr>
          <p:nvPr>
            <p:ph type="sldImg"/>
          </p:nvPr>
        </p:nvSpPr>
        <p:spPr/>
      </p:sp>
      <p:sp>
        <p:nvSpPr>
          <p:cNvPr id="60419" name="文本占位符 9728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zh-CN" altLang="en-US" dirty="0"/>
              <a:t>这是一个铜锌原电池的装置。左边烧杯里装的硫酸锌溶液，同时插了一块锌片；右边烧杯里装的硫酸铜溶液，同时插了一块铜片。两烧杯间用盐桥连接起来，盐桥是一根</a:t>
            </a:r>
            <a:r>
              <a:rPr lang="en-US" altLang="zh-CN"/>
              <a:t>U</a:t>
            </a:r>
            <a:r>
              <a:rPr lang="zh-CN" altLang="en-US" dirty="0"/>
              <a:t>型的玻璃管，管内充满了饱和了</a:t>
            </a:r>
            <a:r>
              <a:rPr lang="en-US" altLang="zh-CN" dirty="0" err="1"/>
              <a:t>KCl</a:t>
            </a:r>
            <a:r>
              <a:rPr lang="zh-CN" altLang="en-US" dirty="0"/>
              <a:t>的琼脂，其作用是传导离子，中和两溶液中的电荷。用电线将铜片和锌片连接起来，上面装一个电流计。可以看到，电位差计的指针发生偏转，表明有电流通过，而偏转方向表明电子是从锌片流向铜片。还发现锌片慢慢溶解变小了，而铜片慢慢的增大，表明发生了氧化还原反应:</a:t>
            </a:r>
            <a:r>
              <a:rPr lang="en-US" altLang="zh-CN"/>
              <a:t>Zn(s)+Cu</a:t>
            </a:r>
            <a:r>
              <a:rPr lang="en-US" altLang="zh-CN" baseline="30000"/>
              <a:t>2+ </a:t>
            </a:r>
            <a:r>
              <a:rPr lang="en-US" altLang="zh-CN"/>
              <a:t>(</a:t>
            </a:r>
            <a:r>
              <a:rPr lang="en-US" altLang="zh-CN" dirty="0" err="1"/>
              <a:t>aq</a:t>
            </a:r>
            <a:r>
              <a:rPr lang="en-US" altLang="zh-CN"/>
              <a:t>)</a:t>
            </a:r>
            <a:r>
              <a:rPr lang="en-US" altLang="zh-CN" baseline="30000"/>
              <a:t> </a:t>
            </a:r>
            <a:r>
              <a:rPr lang="en-US" altLang="zh-CN"/>
              <a:t>= Zn</a:t>
            </a:r>
            <a:r>
              <a:rPr lang="en-US" altLang="zh-CN" baseline="30000"/>
              <a:t>2+ </a:t>
            </a:r>
            <a:r>
              <a:rPr lang="en-US" altLang="zh-CN"/>
              <a:t>(</a:t>
            </a:r>
            <a:r>
              <a:rPr lang="en-US" altLang="zh-CN" dirty="0" err="1"/>
              <a:t>aq</a:t>
            </a:r>
            <a:r>
              <a:rPr lang="en-US" altLang="zh-CN"/>
              <a:t>) +Cu (s) 。</a:t>
            </a:r>
            <a:r>
              <a:rPr lang="zh-CN" altLang="en-US" dirty="0"/>
              <a:t>且反应的化学能以电能的形式释放出来了。盐桥中的</a:t>
            </a:r>
            <a:r>
              <a:rPr lang="en-US" altLang="zh-CN" dirty="0" err="1"/>
              <a:t>Cl</a:t>
            </a:r>
            <a:r>
              <a:rPr lang="en-US" altLang="zh-CN" baseline="30000"/>
              <a:t>-</a:t>
            </a:r>
            <a:r>
              <a:rPr lang="zh-CN" altLang="en-US"/>
              <a:t>向</a:t>
            </a:r>
            <a:r>
              <a:rPr lang="en-US" altLang="zh-CN"/>
              <a:t>ZnSO</a:t>
            </a:r>
            <a:r>
              <a:rPr lang="en-US" altLang="zh-CN" baseline="-25000"/>
              <a:t>4</a:t>
            </a:r>
            <a:r>
              <a:rPr lang="zh-CN" altLang="en-US" dirty="0"/>
              <a:t>溶液移动，</a:t>
            </a:r>
            <a:r>
              <a:rPr lang="en-US" altLang="zh-CN"/>
              <a:t>K</a:t>
            </a:r>
            <a:r>
              <a:rPr lang="en-US" altLang="zh-CN" baseline="30000"/>
              <a:t>+</a:t>
            </a:r>
            <a:r>
              <a:rPr lang="zh-CN" altLang="en-US"/>
              <a:t>向</a:t>
            </a:r>
            <a:r>
              <a:rPr lang="en-US" altLang="zh-CN"/>
              <a:t>CuSO</a:t>
            </a:r>
            <a:r>
              <a:rPr lang="en-US" altLang="zh-CN" baseline="-25000"/>
              <a:t>4</a:t>
            </a:r>
            <a:r>
              <a:rPr lang="zh-CN" altLang="en-US" dirty="0"/>
              <a:t>溶液移动，相当于电子从右向左流动。</a:t>
            </a:r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7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70658" name="幻灯片图像占位符 105473"/>
          <p:cNvSpPr>
            <a:spLocks noTextEdit="1"/>
          </p:cNvSpPr>
          <p:nvPr>
            <p:ph type="sldImg"/>
          </p:nvPr>
        </p:nvSpPr>
        <p:spPr/>
      </p:sp>
      <p:sp>
        <p:nvSpPr>
          <p:cNvPr id="70659" name="文本占位符 10547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zh-CN" altLang="en-US" dirty="0"/>
              <a:t>将金属电极插入含有该离子的溶液中，电极表面的金属离子在本身的热运动、高极性水分子溶剂化作用和溶液中阴离子的吸引下，金属键被削弱，部分金属离子会溶解进入溶液中，形成水合离子。金属越活泼或其离子浓度越稀，这一趋势就越大。</a:t>
            </a:r>
            <a:endParaRPr lang="zh-CN" altLang="en-US" dirty="0"/>
          </a:p>
          <a:p>
            <a:pPr lvl="0"/>
            <a:r>
              <a:rPr lang="zh-CN" altLang="en-US" dirty="0"/>
              <a:t>随着这一过程的进行，金属表面在失去金属离子后将带多余的负电荷，溶液中则因金属离子的溶入而带多余的正电荷。溶液中的金属离子受金属表面负电子的吸引以及无规则的热运动，在获得电子后可以回到金属表面。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金属越不活泼，溶液越浓，这种倾向就越大。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5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72706" name="幻灯片图像占位符 112641"/>
          <p:cNvSpPr>
            <a:spLocks noTextEdit="1"/>
          </p:cNvSpPr>
          <p:nvPr>
            <p:ph type="sldImg"/>
          </p:nvPr>
        </p:nvSpPr>
        <p:spPr/>
      </p:sp>
      <p:sp>
        <p:nvSpPr>
          <p:cNvPr id="72707" name="文本占位符 11264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zh-CN" altLang="en-US" dirty="0"/>
              <a:t>当溶解和沉积速率达到相等时，金属和金属离子之间的转化达到动态平衡。如果是活泼金属，溶液中金属离子浓度又较低，则开始时以金属离子溶解为主，最终达到平衡。如果是不活泼金属则相反。</a:t>
            </a:r>
            <a:endParaRPr lang="zh-CN" altLang="en-US" dirty="0"/>
          </a:p>
          <a:p>
            <a:pPr lvl="0"/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德国化学家</a:t>
            </a:r>
            <a:r>
              <a:rPr lang="en-US" altLang="zh-CN">
                <a:latin typeface="仿宋_GB2312" pitchFamily="49" charset="-122"/>
                <a:ea typeface="仿宋_GB2312" pitchFamily="49" charset="-122"/>
              </a:rPr>
              <a:t>W.H.</a:t>
            </a:r>
            <a:r>
              <a:rPr lang="en-US" altLang="zh-CN" dirty="0" err="1">
                <a:latin typeface="仿宋_GB2312" pitchFamily="49" charset="-122"/>
                <a:ea typeface="仿宋_GB2312" pitchFamily="49" charset="-122"/>
              </a:rPr>
              <a:t>Nernst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在1889年提出“双电层理论”对电极电势给予了说明。“双电层理论”认为：金属晶体里有金属阳离子和公共化电子。当把金属放入含有该金属离子的浓溶液时，有两种反应的倾向存在。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 lvl="0"/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 lvl="0"/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3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lnSpc>
                <a:spcPct val="100000"/>
              </a:lnSpc>
              <a:spcBef>
                <a:spcPct val="0"/>
              </a:spcBef>
            </a:pPr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54" name="幻灯片图像占位符 105473"/>
          <p:cNvSpPr>
            <a:spLocks noTextEdit="1"/>
          </p:cNvSpPr>
          <p:nvPr>
            <p:ph type="sldImg"/>
          </p:nvPr>
        </p:nvSpPr>
        <p:spPr/>
      </p:sp>
      <p:sp>
        <p:nvSpPr>
          <p:cNvPr id="74755" name="文本占位符 105474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zh-CN" altLang="en-US" dirty="0"/>
              <a:t>将金属电极插入含有该离子的溶液中，电极表面的金属离子在本身的热运动、高极性水分子溶剂化作用和溶液中阴离子的吸引下，金属键被削弱，部分金属离子会溶解进入溶液中，形成水合离子。金属越活泼或其离子浓度越稀，这一趋势就越大。</a:t>
            </a:r>
            <a:endParaRPr lang="zh-CN" altLang="en-US" dirty="0"/>
          </a:p>
          <a:p>
            <a:pPr lvl="0"/>
            <a:r>
              <a:rPr lang="zh-CN" altLang="en-US" dirty="0"/>
              <a:t>随着这一过程的进行，金属表面在失去金属离子后将带多余的负电荷，溶液中则因金属离子的溶入而带多余的正电荷。溶液中的金属离子受金属表面负电子的吸引以及无规则的热运动，在获得电子后可以回到金属表面。</a:t>
            </a: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金属越不活泼，溶液越浓，这种倾向就越大。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 lvl="0"/>
            <a:endParaRPr lang="zh-CN" altLang="en-US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1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76802" name="幻灯片图像占位符 119809"/>
          <p:cNvSpPr>
            <a:spLocks noTextEdit="1"/>
          </p:cNvSpPr>
          <p:nvPr>
            <p:ph type="sldImg"/>
          </p:nvPr>
        </p:nvSpPr>
        <p:spPr/>
      </p:sp>
      <p:sp>
        <p:nvSpPr>
          <p:cNvPr id="76803" name="文本占位符 119810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zh-CN" altLang="en-US" dirty="0">
                <a:latin typeface="宋体" panose="02010600030101010101" pitchFamily="2" charset="-122"/>
              </a:rPr>
              <a:t>任何一个电极，其电极电势的绝对值是无法测量的（类似于物质的</a:t>
            </a:r>
            <a:r>
              <a:rPr lang="en-US" altLang="zh-CN">
                <a:latin typeface="宋体" panose="02010600030101010101" pitchFamily="2" charset="-122"/>
              </a:rPr>
              <a:t>H、G），</a:t>
            </a:r>
            <a:r>
              <a:rPr lang="zh-CN" altLang="en-US" dirty="0">
                <a:latin typeface="宋体" panose="02010600030101010101" pitchFamily="2" charset="-122"/>
              </a:rPr>
              <a:t>但是我们可以选择某种电极作为基准，规定它的电极电势为零，通常选择标准氢电极作为基准。</a:t>
            </a:r>
            <a:endParaRPr lang="zh-CN" altLang="en-US" dirty="0">
              <a:latin typeface="宋体" panose="02010600030101010101" pitchFamily="2" charset="-122"/>
            </a:endParaRPr>
          </a:p>
          <a:p>
            <a:pPr lvl="0"/>
            <a:r>
              <a:rPr lang="zh-CN" altLang="en-US" dirty="0">
                <a:latin typeface="宋体" panose="02010600030101010101" pitchFamily="2" charset="-122"/>
              </a:rPr>
              <a:t>将待测电极与标准氢电极组成一个原电池，通过测定该电池的电动势（</a:t>
            </a:r>
            <a:r>
              <a:rPr lang="en-US" altLang="zh-CN" dirty="0" err="1">
                <a:latin typeface="宋体" panose="02010600030101010101" pitchFamily="2" charset="-122"/>
              </a:rPr>
              <a:t>Electrmotive</a:t>
            </a:r>
            <a:r>
              <a:rPr lang="en-US" altLang="zh-CN">
                <a:latin typeface="宋体" panose="02010600030101010101" pitchFamily="2" charset="-122"/>
              </a:rPr>
              <a:t> Force）</a:t>
            </a:r>
            <a:r>
              <a:rPr lang="zh-CN" altLang="en-US" dirty="0">
                <a:latin typeface="宋体" panose="02010600030101010101" pitchFamily="2" charset="-122"/>
              </a:rPr>
              <a:t>就可以求出待测电极的电极电势的相对值。</a:t>
            </a:r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69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lnSpc>
                <a:spcPct val="100000"/>
              </a:lnSpc>
              <a:spcBef>
                <a:spcPct val="0"/>
              </a:spcBef>
            </a:pPr>
            <a:fld id="{9A0DB2DC-4C9A-4742-B13C-FB6460FD3503}" type="slidenum">
              <a:rPr lang="zh-CN" altLang="en-US" sz="1200" b="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b="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0" name="幻灯片图像占位符 117761"/>
          <p:cNvSpPr>
            <a:spLocks noTextEdit="1"/>
          </p:cNvSpPr>
          <p:nvPr>
            <p:ph type="sldImg"/>
          </p:nvPr>
        </p:nvSpPr>
        <p:spPr/>
      </p:sp>
      <p:sp>
        <p:nvSpPr>
          <p:cNvPr id="83971" name="文本占位符 11776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>
              <a:spcBef>
                <a:spcPct val="50000"/>
              </a:spcBef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chemeClr val="tx2"/>
                </a:solidFill>
                <a:sym typeface="Symbol" panose="05050102010706020507" pitchFamily="18" charset="2"/>
              </a:rPr>
              <a:t>标准锌电极与标准氢电极组成原电池，锌为负极，氢为正极，测得 </a:t>
            </a:r>
            <a:r>
              <a:rPr lang="en-US" altLang="zh-CN">
                <a:solidFill>
                  <a:schemeClr val="tx2"/>
                </a:solidFill>
              </a:rPr>
              <a:t>E</a:t>
            </a:r>
            <a:r>
              <a:rPr lang="en-US" altLang="zh-CN" baseline="30000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 </a:t>
            </a:r>
            <a:r>
              <a:rPr lang="en-US" altLang="zh-CN">
                <a:solidFill>
                  <a:schemeClr val="tx2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＝</a:t>
            </a:r>
            <a:r>
              <a:rPr lang="en-US" altLang="zh-CN">
                <a:solidFill>
                  <a:schemeClr val="tx2"/>
                </a:solidFill>
                <a:sym typeface="Symbol" panose="05050102010706020507" pitchFamily="18" charset="2"/>
              </a:rPr>
              <a:t> 0.762 (V) , </a:t>
            </a:r>
            <a:r>
              <a:rPr lang="zh-CN" altLang="en-US" dirty="0">
                <a:solidFill>
                  <a:schemeClr val="tx2"/>
                </a:solidFill>
                <a:sym typeface="Symbol" panose="05050102010706020507" pitchFamily="18" charset="2"/>
              </a:rPr>
              <a:t>则</a:t>
            </a:r>
            <a:endParaRPr lang="zh-CN" altLang="en-US" dirty="0">
              <a:solidFill>
                <a:schemeClr val="tx2"/>
              </a:solidFill>
              <a:sym typeface="Symbol" panose="05050102010706020507" pitchFamily="18" charset="2"/>
            </a:endParaRPr>
          </a:p>
          <a:p>
            <a:pPr lvl="0"/>
            <a:endParaRPr lang="zh-CN" altLang="en-US" dirty="0">
              <a:latin typeface="宋体" panose="02010600030101010101" pitchFamily="2" charset="-122"/>
            </a:endParaRPr>
          </a:p>
          <a:p>
            <a:pPr lvl="0"/>
            <a:endParaRPr lang="zh-CN" altLang="en-US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49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78850" name="幻灯片图像占位符 124929"/>
          <p:cNvSpPr>
            <a:spLocks noTextEdit="1"/>
          </p:cNvSpPr>
          <p:nvPr>
            <p:ph type="sldImg"/>
          </p:nvPr>
        </p:nvSpPr>
        <p:spPr/>
      </p:sp>
      <p:sp>
        <p:nvSpPr>
          <p:cNvPr id="78851" name="文本占位符 124930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>
              <a:lnSpc>
                <a:spcPct val="120000"/>
              </a:lnSpc>
            </a:pPr>
            <a:r>
              <a:rPr lang="zh-CN" altLang="en-US" dirty="0">
                <a:latin typeface="仿宋_GB2312" pitchFamily="49" charset="-122"/>
                <a:ea typeface="仿宋_GB2312" pitchFamily="49" charset="-122"/>
              </a:rPr>
              <a:t>甘汞电极在室温下电极电势数值比较稳定，并且容易制备，使用方便。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dirty="0"/>
              <a:t>甘汞电极是在电极的底部放入少量的汞和少量由甘汞（</a:t>
            </a:r>
            <a:r>
              <a:rPr lang="en-US" altLang="zh-CN"/>
              <a:t>Hg</a:t>
            </a:r>
            <a:r>
              <a:rPr lang="en-US" altLang="zh-CN" baseline="-25000"/>
              <a:t>2</a:t>
            </a:r>
            <a:r>
              <a:rPr lang="en-US" altLang="zh-CN"/>
              <a:t>Cl</a:t>
            </a:r>
            <a:r>
              <a:rPr lang="en-US" altLang="zh-CN" baseline="-25000"/>
              <a:t>2</a:t>
            </a:r>
            <a:r>
              <a:rPr lang="en-US" altLang="zh-CN"/>
              <a:t>)、Hg、</a:t>
            </a:r>
            <a:r>
              <a:rPr lang="en-US" altLang="zh-CN" dirty="0" err="1"/>
              <a:t>KCl</a:t>
            </a:r>
            <a:r>
              <a:rPr lang="zh-CN" altLang="en-US" dirty="0"/>
              <a:t>溶液组成的糊状物，上面充入饱和的</a:t>
            </a:r>
            <a:r>
              <a:rPr lang="en-US" altLang="zh-CN"/>
              <a:t>Hg</a:t>
            </a:r>
            <a:r>
              <a:rPr lang="en-US" altLang="zh-CN" baseline="-25000"/>
              <a:t>2</a:t>
            </a:r>
            <a:r>
              <a:rPr lang="en-US" altLang="zh-CN"/>
              <a:t>Cl</a:t>
            </a:r>
            <a:r>
              <a:rPr lang="en-US" altLang="zh-CN" baseline="-25000"/>
              <a:t>2、 </a:t>
            </a:r>
            <a:r>
              <a:rPr lang="en-US" altLang="zh-CN" dirty="0" err="1"/>
              <a:t>KCl</a:t>
            </a:r>
            <a:r>
              <a:rPr lang="zh-CN" altLang="en-US" dirty="0"/>
              <a:t>溶液，再用导线引出。</a:t>
            </a:r>
            <a:endParaRPr lang="zh-CN" altLang="en-US" dirty="0">
              <a:latin typeface="仿宋_GB2312" pitchFamily="49" charset="-122"/>
              <a:ea typeface="仿宋_GB2312" pitchFamily="49" charset="-122"/>
            </a:endParaRPr>
          </a:p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7" name="灯片编号占位符 1"/>
          <p:cNvSpPr/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/>
            </a:fld>
            <a:endParaRPr lang="zh-CN" altLang="en-US" sz="1200" b="0" dirty="0"/>
          </a:p>
        </p:txBody>
      </p:sp>
      <p:sp>
        <p:nvSpPr>
          <p:cNvPr id="86018" name="幻灯片图像占位符 128001"/>
          <p:cNvSpPr>
            <a:spLocks noTextEdit="1"/>
          </p:cNvSpPr>
          <p:nvPr>
            <p:ph type="sldImg"/>
          </p:nvPr>
        </p:nvSpPr>
        <p:spPr/>
      </p:sp>
      <p:sp>
        <p:nvSpPr>
          <p:cNvPr id="86019" name="文本占位符 128002"/>
          <p:cNvSpPr>
            <a:spLocks noGrp="1"/>
          </p:cNvSpPr>
          <p:nvPr>
            <p:ph type="body"/>
          </p:nvPr>
        </p:nvSpPr>
        <p:spPr/>
        <p:txBody>
          <a:bodyPr anchor="t" anchorCtr="0"/>
          <a:p>
            <a:pPr lvl="0"/>
            <a:r>
              <a:rPr lang="zh-CN" altLang="en-US" dirty="0"/>
              <a:t>氧化剂、还原剂不可交叉相比。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 showMasterSp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122" name="图片 158726" descr="爱心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722" name="标题 158721"/>
          <p:cNvSpPr>
            <a:spLocks noGrp="1" noRot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158723" name="副标题 158722"/>
          <p:cNvSpPr>
            <a:spLocks noGrp="1" noRot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8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85000"/>
              <a:buFont typeface="Wingdings" panose="05000000000000000000" pitchFamily="2" charset="2"/>
              <a:buNone/>
              <a:defRPr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158724" name="日期占位符 158723"/>
          <p:cNvSpPr>
            <a:spLocks noGrp="1"/>
          </p:cNvSpPr>
          <p:nvPr>
            <p:ph type="dt" sz="half" idx="2"/>
          </p:nvPr>
        </p:nvSpPr>
        <p:spPr>
          <a:xfrm>
            <a:off x="301625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158725" name="页脚占位符 158724"/>
          <p:cNvSpPr>
            <a:spLocks noGrp="1"/>
          </p:cNvSpPr>
          <p:nvPr>
            <p:ph type="ftr" sz="quarter" idx="3"/>
          </p:nvPr>
        </p:nvSpPr>
        <p:spPr>
          <a:xfrm>
            <a:off x="3124200" y="607695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158726" name="灯片编号占位符 158725"/>
          <p:cNvSpPr>
            <a:spLocks noGrp="1"/>
          </p:cNvSpPr>
          <p:nvPr>
            <p:ph type="sldNum" sz="quarter" idx="4"/>
          </p:nvPr>
        </p:nvSpPr>
        <p:spPr>
          <a:xfrm>
            <a:off x="6553200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9569" y="685800"/>
            <a:ext cx="2135981" cy="5181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84119" cy="5181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01625" y="685800"/>
            <a:ext cx="8543925" cy="51816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1730" name="标题 201729"/>
          <p:cNvSpPr>
            <a:spLocks noGrp="1" noRot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201731" name="副标题 201730"/>
          <p:cNvSpPr>
            <a:spLocks noGrp="1" noRot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8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85000"/>
              <a:buFont typeface="Wingdings" panose="05000000000000000000" pitchFamily="2" charset="2"/>
              <a:buNone/>
              <a:defRPr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201732" name="日期占位符 201731"/>
          <p:cNvSpPr>
            <a:spLocks noGrp="1"/>
          </p:cNvSpPr>
          <p:nvPr>
            <p:ph type="dt" sz="half" idx="2"/>
          </p:nvPr>
        </p:nvSpPr>
        <p:spPr>
          <a:xfrm>
            <a:off x="301625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201733" name="页脚占位符 201732"/>
          <p:cNvSpPr>
            <a:spLocks noGrp="1"/>
          </p:cNvSpPr>
          <p:nvPr>
            <p:ph type="ftr" sz="quarter" idx="3"/>
          </p:nvPr>
        </p:nvSpPr>
        <p:spPr>
          <a:xfrm>
            <a:off x="3124200" y="607695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201734" name="灯片编号占位符 201733"/>
          <p:cNvSpPr>
            <a:spLocks noGrp="1"/>
          </p:cNvSpPr>
          <p:nvPr>
            <p:ph type="sldNum" sz="quarter" idx="4"/>
          </p:nvPr>
        </p:nvSpPr>
        <p:spPr>
          <a:xfrm>
            <a:off x="6553200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0583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9569" y="685800"/>
            <a:ext cx="2135981" cy="5181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84119" cy="5181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1730" name="标题 201729"/>
          <p:cNvSpPr>
            <a:spLocks noGrp="1" noRot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201731" name="副标题 201730"/>
          <p:cNvSpPr>
            <a:spLocks noGrp="1" noRot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8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85000"/>
              <a:buFont typeface="Wingdings" panose="05000000000000000000" pitchFamily="2" charset="2"/>
              <a:buNone/>
              <a:defRPr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201732" name="日期占位符 201731"/>
          <p:cNvSpPr>
            <a:spLocks noGrp="1"/>
          </p:cNvSpPr>
          <p:nvPr>
            <p:ph type="dt" sz="half" idx="2"/>
          </p:nvPr>
        </p:nvSpPr>
        <p:spPr>
          <a:xfrm>
            <a:off x="301625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201733" name="页脚占位符 201732"/>
          <p:cNvSpPr>
            <a:spLocks noGrp="1"/>
          </p:cNvSpPr>
          <p:nvPr>
            <p:ph type="ftr" sz="quarter" idx="3"/>
          </p:nvPr>
        </p:nvSpPr>
        <p:spPr>
          <a:xfrm>
            <a:off x="3124200" y="607695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201734" name="灯片编号占位符 201733"/>
          <p:cNvSpPr>
            <a:spLocks noGrp="1"/>
          </p:cNvSpPr>
          <p:nvPr>
            <p:ph type="sldNum" sz="quarter" idx="4"/>
          </p:nvPr>
        </p:nvSpPr>
        <p:spPr>
          <a:xfrm>
            <a:off x="6553200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0583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9569" y="685800"/>
            <a:ext cx="2135981" cy="5181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84119" cy="5181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1730" name="标题 201729"/>
          <p:cNvSpPr>
            <a:spLocks noGrp="1" noRot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201731" name="副标题 201730"/>
          <p:cNvSpPr>
            <a:spLocks noGrp="1" noRot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8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85000"/>
              <a:buFont typeface="Wingdings" panose="05000000000000000000" pitchFamily="2" charset="2"/>
              <a:buNone/>
              <a:defRPr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201732" name="日期占位符 201731"/>
          <p:cNvSpPr>
            <a:spLocks noGrp="1"/>
          </p:cNvSpPr>
          <p:nvPr>
            <p:ph type="dt" sz="half" idx="2"/>
          </p:nvPr>
        </p:nvSpPr>
        <p:spPr>
          <a:xfrm>
            <a:off x="301625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201733" name="页脚占位符 201732"/>
          <p:cNvSpPr>
            <a:spLocks noGrp="1"/>
          </p:cNvSpPr>
          <p:nvPr>
            <p:ph type="ftr" sz="quarter" idx="3"/>
          </p:nvPr>
        </p:nvSpPr>
        <p:spPr>
          <a:xfrm>
            <a:off x="3124200" y="607695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201734" name="灯片编号占位符 201733"/>
          <p:cNvSpPr>
            <a:spLocks noGrp="1"/>
          </p:cNvSpPr>
          <p:nvPr>
            <p:ph type="sldNum" sz="quarter" idx="4"/>
          </p:nvPr>
        </p:nvSpPr>
        <p:spPr>
          <a:xfrm>
            <a:off x="6553200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0583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0583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9569" y="685800"/>
            <a:ext cx="2135981" cy="5181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84119" cy="5181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1730" name="标题 201729"/>
          <p:cNvSpPr>
            <a:spLocks noGrp="1" noRot="1"/>
          </p:cNvSpPr>
          <p:nvPr>
            <p:ph type="ctrTitle"/>
          </p:nvPr>
        </p:nvSpPr>
        <p:spPr>
          <a:xfrm>
            <a:off x="3962400" y="1066800"/>
            <a:ext cx="4648200" cy="1981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lvl="0">
              <a:buClrTx/>
              <a:buSzTx/>
              <a:buFontTx/>
              <a:defRPr/>
            </a:lvl1pPr>
          </a:lstStyle>
          <a:p>
            <a:pPr lvl="0" fontAlgn="base"/>
            <a:r>
              <a:rPr lang="zh-CN" altLang="en-US" strike="noStrike" noProof="1" dirty="0"/>
              <a:t>单击此处编辑母版标题样式</a:t>
            </a:r>
            <a:endParaRPr lang="zh-CN" altLang="en-US" strike="noStrike" noProof="1" dirty="0"/>
          </a:p>
        </p:txBody>
      </p:sp>
      <p:sp>
        <p:nvSpPr>
          <p:cNvPr id="201731" name="副标题 201730"/>
          <p:cNvSpPr>
            <a:spLocks noGrp="1" noRot="1"/>
          </p:cNvSpPr>
          <p:nvPr>
            <p:ph type="subTitle" idx="1"/>
          </p:nvPr>
        </p:nvSpPr>
        <p:spPr>
          <a:xfrm>
            <a:off x="3962400" y="3657600"/>
            <a:ext cx="4572000" cy="16764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marL="0" lvl="0" indent="0" algn="ctr"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lvl1pPr>
            <a:lvl2pPr marL="457200" lvl="1" indent="0" algn="ctr">
              <a:buClr>
                <a:schemeClr val="accent2"/>
              </a:buClr>
              <a:buSzPct val="85000"/>
              <a:buFont typeface="Wingdings" panose="05000000000000000000" pitchFamily="2" charset="2"/>
              <a:buNone/>
              <a:defRPr/>
            </a:lvl2pPr>
            <a:lvl3pPr marL="914400" lvl="2" indent="0" algn="ctr">
              <a:buClr>
                <a:schemeClr val="hlink"/>
              </a:buClr>
              <a:buSzPct val="80000"/>
              <a:buFont typeface="Wingdings" panose="05000000000000000000" pitchFamily="2" charset="2"/>
              <a:buNone/>
              <a:defRPr/>
            </a:lvl3pPr>
            <a:lvl4pPr marL="1371600" lvl="3" indent="0" algn="ctr">
              <a:buClr>
                <a:schemeClr val="accent2"/>
              </a:buClr>
              <a:buSzPct val="90000"/>
              <a:buFont typeface="Wingdings" panose="05000000000000000000" pitchFamily="2" charset="2"/>
              <a:buNone/>
              <a:defRPr/>
            </a:lvl4pPr>
            <a:lvl5pPr marL="1828800" lvl="4" indent="0" algn="ctr">
              <a:buClr>
                <a:schemeClr val="hlink"/>
              </a:buClr>
              <a:buSzPct val="85000"/>
              <a:buFont typeface="Wingdings" panose="05000000000000000000" pitchFamily="2" charset="2"/>
              <a:buNone/>
              <a:defRPr/>
            </a:lvl5pPr>
          </a:lstStyle>
          <a:p>
            <a:pPr lvl="0" fontAlgn="base"/>
            <a:r>
              <a:rPr lang="zh-CN" altLang="en-US" strike="noStrike" noProof="1" dirty="0"/>
              <a:t>单击此处编辑母版副标题样式</a:t>
            </a:r>
            <a:endParaRPr lang="zh-CN" altLang="en-US" strike="noStrike" noProof="1" dirty="0"/>
          </a:p>
        </p:txBody>
      </p:sp>
      <p:sp>
        <p:nvSpPr>
          <p:cNvPr id="201732" name="日期占位符 201731"/>
          <p:cNvSpPr>
            <a:spLocks noGrp="1"/>
          </p:cNvSpPr>
          <p:nvPr>
            <p:ph type="dt" sz="half" idx="2"/>
          </p:nvPr>
        </p:nvSpPr>
        <p:spPr>
          <a:xfrm>
            <a:off x="301625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201733" name="页脚占位符 201732"/>
          <p:cNvSpPr>
            <a:spLocks noGrp="1"/>
          </p:cNvSpPr>
          <p:nvPr>
            <p:ph type="ftr" sz="quarter" idx="3"/>
          </p:nvPr>
        </p:nvSpPr>
        <p:spPr>
          <a:xfrm>
            <a:off x="3124200" y="607695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201734" name="灯片编号占位符 201733"/>
          <p:cNvSpPr>
            <a:spLocks noGrp="1"/>
          </p:cNvSpPr>
          <p:nvPr>
            <p:ph type="sldNum" sz="quarter" idx="4"/>
          </p:nvPr>
        </p:nvSpPr>
        <p:spPr>
          <a:xfrm>
            <a:off x="6553200" y="607695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4800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60583" y="1981200"/>
            <a:ext cx="4184968" cy="38862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9569" y="685800"/>
            <a:ext cx="2135981" cy="51816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85800"/>
            <a:ext cx="6284119" cy="51816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jpe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3" Type="http://schemas.openxmlformats.org/officeDocument/2006/relationships/theme" Target="../theme/theme4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3" Type="http://schemas.openxmlformats.org/officeDocument/2006/relationships/theme" Target="../theme/theme5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57697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57698"/>
          <p:cNvSpPr>
            <a:spLocks noGrp="1" noRo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7700" name="日期占位符 157699"/>
          <p:cNvSpPr>
            <a:spLocks noGrp="1"/>
          </p:cNvSpPr>
          <p:nvPr>
            <p:ph type="dt" sz="half" idx="2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157701" name="页脚占位符 157700"/>
          <p:cNvSpPr>
            <a:spLocks noGrp="1"/>
          </p:cNvSpPr>
          <p:nvPr>
            <p:ph type="ftr" sz="quarter" idx="3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157702" name="灯片编号占位符 157701"/>
          <p:cNvSpPr>
            <a:spLocks noGrp="1"/>
          </p:cNvSpPr>
          <p:nvPr>
            <p:ph type="sldNum" sz="quarter" idx="4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pic>
        <p:nvPicPr>
          <p:cNvPr id="1031" name="图片 157702" descr="氧化还原（三）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1587"/>
            <a:ext cx="9144000" cy="686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2" name="矩形 157703"/>
          <p:cNvSpPr/>
          <p:nvPr userDrawn="1"/>
        </p:nvSpPr>
        <p:spPr>
          <a:xfrm>
            <a:off x="304800" y="457200"/>
            <a:ext cx="2514600" cy="304800"/>
          </a:xfrm>
          <a:prstGeom prst="rect">
            <a:avLst/>
          </a:prstGeom>
          <a:solidFill>
            <a:schemeClr val="accent2">
              <a:alpha val="50000"/>
            </a:schemeClr>
          </a:solidFill>
          <a:ln w="9525">
            <a:noFill/>
          </a:ln>
        </p:spPr>
        <p:txBody>
          <a:bodyPr wrap="none" anchor="ctr" anchorCtr="0"/>
          <a:p>
            <a:pPr lvl="0" algn="ctr">
              <a:lnSpc>
                <a:spcPct val="100000"/>
              </a:lnSpc>
              <a:spcBef>
                <a:spcPct val="0"/>
              </a:spcBef>
            </a:pPr>
            <a:endParaRPr lang="zh-CN" altLang="en-US" sz="2400" b="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cover dir="d"/>
  </p:transition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0705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00706"/>
          <p:cNvSpPr>
            <a:spLocks noGrp="1" noRo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0708" name="日期占位符 200707"/>
          <p:cNvSpPr>
            <a:spLocks noGrp="1"/>
          </p:cNvSpPr>
          <p:nvPr>
            <p:ph type="dt" sz="half" idx="2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200709" name="页脚占位符 200708"/>
          <p:cNvSpPr>
            <a:spLocks noGrp="1"/>
          </p:cNvSpPr>
          <p:nvPr>
            <p:ph type="ftr" sz="quarter" idx="3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0710" name="灯片编号占位符 200709"/>
          <p:cNvSpPr>
            <a:spLocks noGrp="1"/>
          </p:cNvSpPr>
          <p:nvPr>
            <p:ph type="sldNum" sz="quarter" idx="4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4" name="标题 200705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075" name="文本占位符 200706"/>
          <p:cNvSpPr>
            <a:spLocks noGrp="1" noRo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0708" name="日期占位符 200707"/>
          <p:cNvSpPr>
            <a:spLocks noGrp="1"/>
          </p:cNvSpPr>
          <p:nvPr>
            <p:ph type="dt" sz="half" idx="2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200709" name="页脚占位符 200708"/>
          <p:cNvSpPr>
            <a:spLocks noGrp="1"/>
          </p:cNvSpPr>
          <p:nvPr>
            <p:ph type="ftr" sz="quarter" idx="3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0710" name="灯片编号占位符 200709"/>
          <p:cNvSpPr>
            <a:spLocks noGrp="1"/>
          </p:cNvSpPr>
          <p:nvPr>
            <p:ph type="sldNum" sz="quarter" idx="4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 200705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099" name="文本占位符 200706"/>
          <p:cNvSpPr>
            <a:spLocks noGrp="1" noRo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0708" name="日期占位符 200707"/>
          <p:cNvSpPr>
            <a:spLocks noGrp="1"/>
          </p:cNvSpPr>
          <p:nvPr>
            <p:ph type="dt" sz="half" idx="2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200709" name="页脚占位符 200708"/>
          <p:cNvSpPr>
            <a:spLocks noGrp="1"/>
          </p:cNvSpPr>
          <p:nvPr>
            <p:ph type="ftr" sz="quarter" idx="3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0710" name="灯片编号占位符 200709"/>
          <p:cNvSpPr>
            <a:spLocks noGrp="1"/>
          </p:cNvSpPr>
          <p:nvPr>
            <p:ph type="sldNum" sz="quarter" idx="4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0705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00706"/>
          <p:cNvSpPr>
            <a:spLocks noGrp="1" noRot="1"/>
          </p:cNvSpPr>
          <p:nvPr>
            <p:ph type="body"/>
          </p:nvPr>
        </p:nvSpPr>
        <p:spPr>
          <a:xfrm>
            <a:off x="304800" y="1981200"/>
            <a:ext cx="8540750" cy="3886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0708" name="日期占位符 200707"/>
          <p:cNvSpPr>
            <a:spLocks noGrp="1"/>
          </p:cNvSpPr>
          <p:nvPr>
            <p:ph type="dt" sz="half" idx="2"/>
          </p:nvPr>
        </p:nvSpPr>
        <p:spPr>
          <a:xfrm>
            <a:off x="301625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  <p:sp>
        <p:nvSpPr>
          <p:cNvPr id="200709" name="页脚占位符 200708"/>
          <p:cNvSpPr>
            <a:spLocks noGrp="1"/>
          </p:cNvSpPr>
          <p:nvPr>
            <p:ph type="ftr" sz="quarter" idx="3"/>
          </p:nvPr>
        </p:nvSpPr>
        <p:spPr>
          <a:xfrm>
            <a:off x="3124200" y="6019800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endParaRPr lang="zh-CN" altLang="en-US" strike="noStrike" noProof="1" dirty="0"/>
          </a:p>
        </p:txBody>
      </p:sp>
      <p:sp>
        <p:nvSpPr>
          <p:cNvPr id="200710" name="灯片编号占位符 200709"/>
          <p:cNvSpPr>
            <a:spLocks noGrp="1"/>
          </p:cNvSpPr>
          <p:nvPr>
            <p:ph type="sldNum" sz="quarter" idx="4"/>
          </p:nvPr>
        </p:nvSpPr>
        <p:spPr>
          <a:xfrm>
            <a:off x="6553200" y="6019800"/>
            <a:ext cx="2289175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b="0">
                <a:latin typeface="Arial" panose="020B0604020202020204" pitchFamily="34" charset="0"/>
              </a:defRPr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20000"/>
        </a:lnSpc>
        <a:spcBef>
          <a:spcPct val="50000"/>
        </a:spcBef>
        <a:spcAft>
          <a:spcPct val="0"/>
        </a:spcAft>
        <a:buNone/>
        <a:defRPr sz="2800" b="1" i="0" u="none" kern="1200" baseline="0">
          <a:solidFill>
            <a:srgbClr val="000000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21.png"/><Relationship Id="rId2" Type="http://schemas.openxmlformats.org/officeDocument/2006/relationships/image" Target="../media/image20.wmf"/><Relationship Id="rId1" Type="http://schemas.openxmlformats.org/officeDocument/2006/relationships/oleObject" Target="../embeddings/Document1.doc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7.xml"/><Relationship Id="rId1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ags" Target="../tags/tag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oleObject" Target="../embeddings/Document2.doc"/><Relationship Id="rId7" Type="http://schemas.openxmlformats.org/officeDocument/2006/relationships/image" Target="../media/image25.png"/><Relationship Id="rId6" Type="http://schemas.openxmlformats.org/officeDocument/2006/relationships/image" Target="../media/image2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3.e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2.emf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7.xml"/><Relationship Id="rId1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8.wmf"/><Relationship Id="rId1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oleObject" Target="../embeddings/oleObject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wmf"/><Relationship Id="rId2" Type="http://schemas.openxmlformats.org/officeDocument/2006/relationships/oleObject" Target="../embeddings/oleObject9.bin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15.xml"/><Relationship Id="rId4" Type="http://schemas.openxmlformats.org/officeDocument/2006/relationships/image" Target="../media/image44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43.wmf"/><Relationship Id="rId1" Type="http://schemas.openxmlformats.org/officeDocument/2006/relationships/oleObject" Target="../embeddings/oleObject10.bin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w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45.wmf"/><Relationship Id="rId1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5.bin"/><Relationship Id="rId3" Type="http://schemas.openxmlformats.org/officeDocument/2006/relationships/image" Target="../media/image27.png"/><Relationship Id="rId2" Type="http://schemas.openxmlformats.org/officeDocument/2006/relationships/image" Target="../media/image47.wmf"/><Relationship Id="rId1" Type="http://schemas.openxmlformats.org/officeDocument/2006/relationships/oleObject" Target="../embeddings/oleObject14.bin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oleObject" Target="../embeddings/oleObject17.bin"/><Relationship Id="rId2" Type="http://schemas.openxmlformats.org/officeDocument/2006/relationships/image" Target="../media/image50.png"/><Relationship Id="rId1" Type="http://schemas.openxmlformats.org/officeDocument/2006/relationships/oleObject" Target="../embeddings/oleObject16.bin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19.bin"/><Relationship Id="rId3" Type="http://schemas.openxmlformats.org/officeDocument/2006/relationships/image" Target="../media/image53.wmf"/><Relationship Id="rId2" Type="http://schemas.openxmlformats.org/officeDocument/2006/relationships/oleObject" Target="../embeddings/oleObject18.bin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57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4.v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59.wmf"/><Relationship Id="rId2" Type="http://schemas.openxmlformats.org/officeDocument/2006/relationships/oleObject" Target="../embeddings/oleObject21.bin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0.wmf"/><Relationship Id="rId1" Type="http://schemas.openxmlformats.org/officeDocument/2006/relationships/oleObject" Target="../embeddings/oleObject22.bin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61.wmf"/><Relationship Id="rId1" Type="http://schemas.openxmlformats.org/officeDocument/2006/relationships/oleObject" Target="../embeddings/oleObject23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7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wmf"/><Relationship Id="rId1" Type="http://schemas.openxmlformats.org/officeDocument/2006/relationships/oleObject" Target="../embeddings/oleObject24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w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63.wmf"/><Relationship Id="rId1" Type="http://schemas.openxmlformats.org/officeDocument/2006/relationships/oleObject" Target="../embeddings/oleObject25.bin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wmf"/><Relationship Id="rId1" Type="http://schemas.openxmlformats.org/officeDocument/2006/relationships/oleObject" Target="../embeddings/oleObject27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1" name="标题 202753"/>
          <p:cNvSpPr>
            <a:spLocks noGrp="1" noRot="1"/>
          </p:cNvSpPr>
          <p:nvPr>
            <p:ph type="ctrTitle"/>
          </p:nvPr>
        </p:nvSpPr>
        <p:spPr>
          <a:xfrm>
            <a:off x="3779838" y="1844675"/>
            <a:ext cx="4968875" cy="2232025"/>
          </a:xfrm>
          <a:ln>
            <a:solidFill>
              <a:schemeClr val="tx2"/>
            </a:solidFill>
            <a:miter/>
          </a:ln>
        </p:spPr>
        <p:txBody>
          <a:bodyPr anchor="ctr" anchorCtr="0"/>
          <a:p>
            <a:pPr marL="0" marR="0" indent="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kern="1200" cap="none" spc="0" normalizeH="0" baseline="0" noProof="1">
                <a:solidFill>
                  <a:srgbClr val="C21F0E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Chap.8 </a:t>
            </a:r>
            <a:r>
              <a:rPr kumimoji="0" lang="zh-CN" altLang="en-US" sz="4400" b="1" i="0" u="none" strike="noStrike" kern="1200" cap="none" spc="0" normalizeH="0" baseline="0" noProof="1" dirty="0">
                <a:solidFill>
                  <a:srgbClr val="C21F0E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+mj-cs"/>
              </a:rPr>
              <a:t>氧化还原</a:t>
            </a:r>
            <a:r>
              <a:rPr kumimoji="0" lang="en-US" altLang="zh-CN" sz="3600" b="1" i="0" u="none" strike="noStrike" kern="1200" cap="none" spc="0" normalizeH="0" baseline="0" noProof="1">
                <a:solidFill>
                  <a:schemeClr val="tx1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+mj-cs"/>
              </a:rPr>
              <a:t>Oxidation-Reduction Reaction</a:t>
            </a:r>
            <a:endParaRPr kumimoji="0" lang="zh-CN" altLang="en-US" sz="3600" b="1" i="0" u="none" strike="noStrike" kern="1200" cap="none" spc="0" normalizeH="0" baseline="0" noProof="1" dirty="0">
              <a:solidFill>
                <a:schemeClr val="tx1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+mj-cs"/>
            </a:endParaRPr>
          </a:p>
        </p:txBody>
      </p:sp>
      <p:pic>
        <p:nvPicPr>
          <p:cNvPr id="40962" name="图片 202755" descr="雪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125" y="4652963"/>
            <a:ext cx="1752600" cy="1752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1" name="矩形 20488"/>
          <p:cNvSpPr>
            <a:spLocks noRot="1"/>
          </p:cNvSpPr>
          <p:nvPr/>
        </p:nvSpPr>
        <p:spPr>
          <a:xfrm>
            <a:off x="685800" y="404813"/>
            <a:ext cx="7772400" cy="655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1202" name="标题 20487"/>
          <p:cNvSpPr>
            <a:spLocks noGrp="1" noRot="1"/>
          </p:cNvSpPr>
          <p:nvPr>
            <p:ph type="title"/>
          </p:nvPr>
        </p:nvSpPr>
        <p:spPr>
          <a:xfrm>
            <a:off x="639763" y="1290638"/>
            <a:ext cx="7964487" cy="685800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三、氧化还原反应配平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sp>
        <p:nvSpPr>
          <p:cNvPr id="51203" name="直接连接符 204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2672" b="7117"/>
          <a:stretch>
            <a:fillRect/>
          </a:stretch>
        </p:blipFill>
        <p:spPr>
          <a:xfrm>
            <a:off x="827088" y="1831975"/>
            <a:ext cx="6761162" cy="3440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5" name="标题 20487"/>
          <p:cNvSpPr>
            <a:spLocks noGrp="1" noRot="1"/>
          </p:cNvSpPr>
          <p:nvPr/>
        </p:nvSpPr>
        <p:spPr>
          <a:xfrm>
            <a:off x="1943100" y="5441950"/>
            <a:ext cx="5257800" cy="6858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离子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-</a:t>
            </a:r>
            <a:r>
              <a:rPr lang="zh-CN" altLang="en-US" sz="3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电子法配平氧化还原！</a:t>
            </a:r>
            <a:endParaRPr lang="zh-CN" altLang="en-US" sz="3200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5" name="矩形 20488"/>
          <p:cNvSpPr>
            <a:spLocks noRot="1"/>
          </p:cNvSpPr>
          <p:nvPr/>
        </p:nvSpPr>
        <p:spPr>
          <a:xfrm>
            <a:off x="685800" y="404813"/>
            <a:ext cx="7772400" cy="655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2226" name="标题 20487"/>
          <p:cNvSpPr>
            <a:spLocks noGrp="1" noRot="1"/>
          </p:cNvSpPr>
          <p:nvPr>
            <p:ph type="title"/>
          </p:nvPr>
        </p:nvSpPr>
        <p:spPr>
          <a:xfrm>
            <a:off x="639763" y="1290638"/>
            <a:ext cx="7964487" cy="685800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三、氧化还原反应配平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sp>
        <p:nvSpPr>
          <p:cNvPr id="52227" name="直接连接符 204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pic>
        <p:nvPicPr>
          <p:cNvPr id="52228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505"/>
          <a:stretch>
            <a:fillRect/>
          </a:stretch>
        </p:blipFill>
        <p:spPr>
          <a:xfrm>
            <a:off x="750888" y="1976438"/>
            <a:ext cx="7170737" cy="4349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49" name="矩形 20488"/>
          <p:cNvSpPr>
            <a:spLocks noRot="1"/>
          </p:cNvSpPr>
          <p:nvPr/>
        </p:nvSpPr>
        <p:spPr>
          <a:xfrm>
            <a:off x="685800" y="404813"/>
            <a:ext cx="7772400" cy="655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3250" name="标题 20487"/>
          <p:cNvSpPr>
            <a:spLocks noGrp="1" noRot="1"/>
          </p:cNvSpPr>
          <p:nvPr>
            <p:ph type="title"/>
          </p:nvPr>
        </p:nvSpPr>
        <p:spPr>
          <a:xfrm>
            <a:off x="639763" y="1290638"/>
            <a:ext cx="7964487" cy="685800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三、氧化还原反应配平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sp>
        <p:nvSpPr>
          <p:cNvPr id="53251" name="直接连接符 204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pic>
        <p:nvPicPr>
          <p:cNvPr id="5325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00" y="1885950"/>
            <a:ext cx="7620000" cy="43037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3" name="矩形 20488"/>
          <p:cNvSpPr>
            <a:spLocks noRot="1"/>
          </p:cNvSpPr>
          <p:nvPr/>
        </p:nvSpPr>
        <p:spPr>
          <a:xfrm>
            <a:off x="685800" y="404813"/>
            <a:ext cx="7772400" cy="655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4274" name="标题 20487"/>
          <p:cNvSpPr>
            <a:spLocks noGrp="1" noRot="1"/>
          </p:cNvSpPr>
          <p:nvPr>
            <p:ph type="title"/>
          </p:nvPr>
        </p:nvSpPr>
        <p:spPr>
          <a:xfrm>
            <a:off x="639763" y="1290638"/>
            <a:ext cx="7964487" cy="685800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三、氧化还原反应配平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sp>
        <p:nvSpPr>
          <p:cNvPr id="54275" name="直接连接符 204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" name="矩形 3"/>
          <p:cNvSpPr/>
          <p:nvPr/>
        </p:nvSpPr>
        <p:spPr>
          <a:xfrm>
            <a:off x="5207000" y="2774950"/>
            <a:ext cx="381000" cy="336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4054475" y="3419475"/>
            <a:ext cx="381000" cy="336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4278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823"/>
          <a:stretch>
            <a:fillRect/>
          </a:stretch>
        </p:blipFill>
        <p:spPr>
          <a:xfrm>
            <a:off x="1208088" y="1922463"/>
            <a:ext cx="6265862" cy="3695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7" name="矩形 20488"/>
          <p:cNvSpPr>
            <a:spLocks noRot="1"/>
          </p:cNvSpPr>
          <p:nvPr/>
        </p:nvSpPr>
        <p:spPr>
          <a:xfrm>
            <a:off x="685800" y="404813"/>
            <a:ext cx="7772400" cy="655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5298" name="标题 20487"/>
          <p:cNvSpPr>
            <a:spLocks noGrp="1" noRot="1"/>
          </p:cNvSpPr>
          <p:nvPr>
            <p:ph type="title"/>
          </p:nvPr>
        </p:nvSpPr>
        <p:spPr>
          <a:xfrm>
            <a:off x="639763" y="1290638"/>
            <a:ext cx="7964487" cy="685800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三、氧化还原反应配平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sp>
        <p:nvSpPr>
          <p:cNvPr id="55299" name="直接连接符 204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" name="矩形 3"/>
          <p:cNvSpPr/>
          <p:nvPr/>
        </p:nvSpPr>
        <p:spPr>
          <a:xfrm>
            <a:off x="5207000" y="2774950"/>
            <a:ext cx="381000" cy="336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4054475" y="3419475"/>
            <a:ext cx="381000" cy="336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530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750" y="1809750"/>
            <a:ext cx="6765925" cy="2644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0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238" y="4322763"/>
            <a:ext cx="6794500" cy="2209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1" name="矩形 20488"/>
          <p:cNvSpPr>
            <a:spLocks noRot="1"/>
          </p:cNvSpPr>
          <p:nvPr/>
        </p:nvSpPr>
        <p:spPr>
          <a:xfrm>
            <a:off x="685800" y="404813"/>
            <a:ext cx="7772400" cy="655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6322" name="标题 20487"/>
          <p:cNvSpPr>
            <a:spLocks noGrp="1" noRot="1"/>
          </p:cNvSpPr>
          <p:nvPr>
            <p:ph type="title"/>
          </p:nvPr>
        </p:nvSpPr>
        <p:spPr>
          <a:xfrm>
            <a:off x="639763" y="1290638"/>
            <a:ext cx="7964487" cy="685800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三、氧化还原反应配平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sp>
        <p:nvSpPr>
          <p:cNvPr id="56323" name="直接连接符 204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" name="矩形 3"/>
          <p:cNvSpPr/>
          <p:nvPr/>
        </p:nvSpPr>
        <p:spPr>
          <a:xfrm>
            <a:off x="5207000" y="2774950"/>
            <a:ext cx="381000" cy="336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4054475" y="3419475"/>
            <a:ext cx="381000" cy="336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632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763" y="1898650"/>
            <a:ext cx="6975475" cy="3060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327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650" y="4954588"/>
            <a:ext cx="7734300" cy="6254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295" name="组合 2294"/>
          <p:cNvGrpSpPr/>
          <p:nvPr/>
        </p:nvGrpSpPr>
        <p:grpSpPr>
          <a:xfrm>
            <a:off x="849313" y="5495925"/>
            <a:ext cx="4262437" cy="565150"/>
            <a:chOff x="526" y="3162"/>
            <a:chExt cx="2685" cy="356"/>
          </a:xfrm>
        </p:grpSpPr>
        <p:sp>
          <p:nvSpPr>
            <p:cNvPr id="56329" name="矩形 2295"/>
            <p:cNvSpPr/>
            <p:nvPr/>
          </p:nvSpPr>
          <p:spPr>
            <a:xfrm>
              <a:off x="2452" y="3193"/>
              <a:ext cx="672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3H SO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30" name="矩形 2296"/>
            <p:cNvSpPr/>
            <p:nvPr/>
          </p:nvSpPr>
          <p:spPr>
            <a:xfrm>
              <a:off x="1910" y="3193"/>
              <a:ext cx="3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SO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31" name="矩形 2297"/>
            <p:cNvSpPr/>
            <p:nvPr/>
          </p:nvSpPr>
          <p:spPr>
            <a:xfrm>
              <a:off x="1562" y="3193"/>
              <a:ext cx="2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5K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32" name="矩形 2298"/>
            <p:cNvSpPr/>
            <p:nvPr/>
          </p:nvSpPr>
          <p:spPr>
            <a:xfrm>
              <a:off x="526" y="3193"/>
              <a:ext cx="759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2KMnO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33" name="矩形 2299"/>
            <p:cNvSpPr/>
            <p:nvPr/>
          </p:nvSpPr>
          <p:spPr>
            <a:xfrm>
              <a:off x="3130" y="3258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4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56334" name="矩形 2300"/>
            <p:cNvSpPr/>
            <p:nvPr/>
          </p:nvSpPr>
          <p:spPr>
            <a:xfrm>
              <a:off x="2229" y="3288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3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56335" name="矩形 2301"/>
            <p:cNvSpPr/>
            <p:nvPr/>
          </p:nvSpPr>
          <p:spPr>
            <a:xfrm>
              <a:off x="2722" y="3276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2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56336" name="矩形 2302"/>
            <p:cNvSpPr/>
            <p:nvPr/>
          </p:nvSpPr>
          <p:spPr>
            <a:xfrm>
              <a:off x="1274" y="3276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4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56337" name="矩形 2303"/>
            <p:cNvSpPr/>
            <p:nvPr/>
          </p:nvSpPr>
          <p:spPr>
            <a:xfrm>
              <a:off x="2323" y="3162"/>
              <a:ext cx="123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Symbol" panose="05050102010706020507" pitchFamily="18" charset="2"/>
                </a:rPr>
                <a:t>+</a:t>
              </a:r>
              <a:endParaRPr lang="en-US" altLang="zh-CN" b="0">
                <a:latin typeface="Symbol" panose="05050102010706020507" pitchFamily="18" charset="2"/>
              </a:endParaRPr>
            </a:p>
          </p:txBody>
        </p:sp>
        <p:sp>
          <p:nvSpPr>
            <p:cNvPr id="56338" name="矩形 2304"/>
            <p:cNvSpPr/>
            <p:nvPr/>
          </p:nvSpPr>
          <p:spPr>
            <a:xfrm>
              <a:off x="1385" y="3162"/>
              <a:ext cx="123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Symbol" panose="05050102010706020507" pitchFamily="18" charset="2"/>
                </a:rPr>
                <a:t>+</a:t>
              </a:r>
              <a:endParaRPr lang="en-US" altLang="zh-CN" b="0">
                <a:latin typeface="Symbol" panose="05050102010706020507" pitchFamily="18" charset="2"/>
              </a:endParaRPr>
            </a:p>
          </p:txBody>
        </p:sp>
        <p:sp>
          <p:nvSpPr>
            <p:cNvPr id="56339" name="矩形 2305"/>
            <p:cNvSpPr/>
            <p:nvPr/>
          </p:nvSpPr>
          <p:spPr>
            <a:xfrm>
              <a:off x="1832" y="3288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2</a:t>
              </a:r>
              <a:endParaRPr lang="en-US" altLang="zh-CN" b="0" baseline="-25000">
                <a:latin typeface="Arial" panose="020B0604020202020204"/>
              </a:endParaRPr>
            </a:p>
          </p:txBody>
        </p:sp>
      </p:grpSp>
      <p:grpSp>
        <p:nvGrpSpPr>
          <p:cNvPr id="2235" name="组合 2234"/>
          <p:cNvGrpSpPr/>
          <p:nvPr/>
        </p:nvGrpSpPr>
        <p:grpSpPr>
          <a:xfrm>
            <a:off x="4173538" y="5992813"/>
            <a:ext cx="4383087" cy="565150"/>
            <a:chOff x="2719" y="3573"/>
            <a:chExt cx="2761" cy="356"/>
          </a:xfrm>
        </p:grpSpPr>
        <p:sp>
          <p:nvSpPr>
            <p:cNvPr id="56341" name="矩形 2235"/>
            <p:cNvSpPr/>
            <p:nvPr/>
          </p:nvSpPr>
          <p:spPr>
            <a:xfrm>
              <a:off x="5306" y="3604"/>
              <a:ext cx="1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O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42" name="矩形 2236"/>
            <p:cNvSpPr/>
            <p:nvPr/>
          </p:nvSpPr>
          <p:spPr>
            <a:xfrm>
              <a:off x="4931" y="3604"/>
              <a:ext cx="286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3H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43" name="矩形 2237"/>
            <p:cNvSpPr/>
            <p:nvPr/>
          </p:nvSpPr>
          <p:spPr>
            <a:xfrm>
              <a:off x="4313" y="3604"/>
              <a:ext cx="3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SO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44" name="矩形 2238"/>
            <p:cNvSpPr/>
            <p:nvPr/>
          </p:nvSpPr>
          <p:spPr>
            <a:xfrm>
              <a:off x="4073" y="3604"/>
              <a:ext cx="150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K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45" name="矩形 2239"/>
            <p:cNvSpPr/>
            <p:nvPr/>
          </p:nvSpPr>
          <p:spPr>
            <a:xfrm>
              <a:off x="3908" y="3604"/>
              <a:ext cx="1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6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46" name="矩形 2240"/>
            <p:cNvSpPr/>
            <p:nvPr/>
          </p:nvSpPr>
          <p:spPr>
            <a:xfrm>
              <a:off x="3045" y="3604"/>
              <a:ext cx="635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MnSO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47" name="矩形 2241"/>
            <p:cNvSpPr/>
            <p:nvPr/>
          </p:nvSpPr>
          <p:spPr>
            <a:xfrm>
              <a:off x="2915" y="3604"/>
              <a:ext cx="1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2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56348" name="矩形 2242"/>
            <p:cNvSpPr/>
            <p:nvPr/>
          </p:nvSpPr>
          <p:spPr>
            <a:xfrm>
              <a:off x="5219" y="3693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2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56349" name="矩形 2243"/>
            <p:cNvSpPr/>
            <p:nvPr/>
          </p:nvSpPr>
          <p:spPr>
            <a:xfrm>
              <a:off x="4631" y="3699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4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56350" name="矩形 2244"/>
            <p:cNvSpPr/>
            <p:nvPr/>
          </p:nvSpPr>
          <p:spPr>
            <a:xfrm>
              <a:off x="4239" y="3693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2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56351" name="矩形 2245"/>
            <p:cNvSpPr/>
            <p:nvPr/>
          </p:nvSpPr>
          <p:spPr>
            <a:xfrm>
              <a:off x="3664" y="3693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4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56352" name="矩形 2246"/>
            <p:cNvSpPr/>
            <p:nvPr/>
          </p:nvSpPr>
          <p:spPr>
            <a:xfrm>
              <a:off x="4748" y="3573"/>
              <a:ext cx="123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Symbol" panose="05050102010706020507" pitchFamily="18" charset="2"/>
                </a:rPr>
                <a:t>+</a:t>
              </a:r>
              <a:endParaRPr lang="en-US" altLang="zh-CN" b="0">
                <a:latin typeface="Symbol" panose="05050102010706020507" pitchFamily="18" charset="2"/>
              </a:endParaRPr>
            </a:p>
          </p:txBody>
        </p:sp>
        <p:sp>
          <p:nvSpPr>
            <p:cNvPr id="56353" name="矩形 2247"/>
            <p:cNvSpPr/>
            <p:nvPr/>
          </p:nvSpPr>
          <p:spPr>
            <a:xfrm>
              <a:off x="3751" y="3573"/>
              <a:ext cx="123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Symbol" panose="05050102010706020507" pitchFamily="18" charset="2"/>
                </a:rPr>
                <a:t>+</a:t>
              </a:r>
              <a:endParaRPr lang="en-US" altLang="zh-CN" b="0">
                <a:latin typeface="Symbol" panose="05050102010706020507" pitchFamily="18" charset="2"/>
              </a:endParaRPr>
            </a:p>
          </p:txBody>
        </p:sp>
        <p:sp>
          <p:nvSpPr>
            <p:cNvPr id="56354" name="矩形 2248"/>
            <p:cNvSpPr/>
            <p:nvPr/>
          </p:nvSpPr>
          <p:spPr>
            <a:xfrm>
              <a:off x="2719" y="3573"/>
              <a:ext cx="123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Symbol" panose="05050102010706020507" pitchFamily="18" charset="2"/>
                </a:rPr>
                <a:t>=</a:t>
              </a:r>
              <a:endParaRPr lang="en-US" altLang="zh-CN" b="0">
                <a:latin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5" name="矩形 20488"/>
          <p:cNvSpPr>
            <a:spLocks noRot="1"/>
          </p:cNvSpPr>
          <p:nvPr/>
        </p:nvSpPr>
        <p:spPr>
          <a:xfrm>
            <a:off x="685800" y="404813"/>
            <a:ext cx="7772400" cy="655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7346" name="标题 20487"/>
          <p:cNvSpPr>
            <a:spLocks noGrp="1" noRot="1"/>
          </p:cNvSpPr>
          <p:nvPr>
            <p:ph type="title"/>
          </p:nvPr>
        </p:nvSpPr>
        <p:spPr>
          <a:xfrm>
            <a:off x="639763" y="1290638"/>
            <a:ext cx="7964487" cy="685800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三、氧化还原反应配平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sp>
        <p:nvSpPr>
          <p:cNvPr id="57347" name="直接连接符 204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" name="矩形 3"/>
          <p:cNvSpPr/>
          <p:nvPr/>
        </p:nvSpPr>
        <p:spPr>
          <a:xfrm>
            <a:off x="5207000" y="2774950"/>
            <a:ext cx="381000" cy="336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4054475" y="3419475"/>
            <a:ext cx="381000" cy="3365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57350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600" y="1976438"/>
            <a:ext cx="6635750" cy="3460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351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0600" y="5319713"/>
            <a:ext cx="6865938" cy="906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7525" name="文本框 107524"/>
          <p:cNvSpPr txBox="1"/>
          <p:nvPr/>
        </p:nvSpPr>
        <p:spPr>
          <a:xfrm>
            <a:off x="717550" y="1974850"/>
            <a:ext cx="7707313" cy="201771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0"/>
              </a:spcBef>
            </a:pPr>
            <a:r>
              <a:rPr lang="zh-CN" altLang="en-US" sz="3200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借助于氧化还原反应将化学能转变为电能的装置称为</a:t>
            </a:r>
            <a:r>
              <a:rPr lang="zh-CN" altLang="en-US" sz="3200" noProof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原电池（</a:t>
            </a:r>
            <a:r>
              <a:rPr lang="en-US" altLang="zh-CN" sz="3200" noProof="1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primary cell）</a:t>
            </a:r>
            <a:r>
              <a:rPr lang="en-US" altLang="zh-CN" sz="320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3200" noProof="1">
              <a:latin typeface="Times New Roman" panose="02020603050405020304" pitchFamily="18" charset="0"/>
            </a:endParaRPr>
          </a:p>
          <a:p>
            <a:pPr marL="457200" indent="-457200">
              <a:spcBef>
                <a:spcPts val="1200"/>
              </a:spcBef>
              <a:buFont typeface="Wingdings" panose="05000000000000000000" charset="0"/>
              <a:buChar char="Ø"/>
            </a:pPr>
            <a:r>
              <a:rPr lang="zh-CN" altLang="en-US" sz="320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铜锌电池</a:t>
            </a:r>
            <a:r>
              <a:rPr lang="en-US" altLang="zh-CN" sz="3200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endParaRPr lang="en-US" altLang="zh-CN" sz="3200" noProof="1">
              <a:latin typeface="Times New Roman" panose="02020603050405020304" pitchFamily="18" charset="0"/>
            </a:endParaRPr>
          </a:p>
        </p:txBody>
      </p:sp>
      <p:sp>
        <p:nvSpPr>
          <p:cNvPr id="58370" name="标题 107530"/>
          <p:cNvSpPr>
            <a:spLocks noGrp="1" noRot="1"/>
          </p:cNvSpPr>
          <p:nvPr>
            <p:ph type="title"/>
          </p:nvPr>
        </p:nvSpPr>
        <p:spPr>
          <a:xfrm>
            <a:off x="609600" y="406400"/>
            <a:ext cx="7924800" cy="663575"/>
          </a:xfrm>
        </p:spPr>
        <p:txBody>
          <a:bodyPr anchor="ctr" anchorCtr="0"/>
          <a:p>
            <a:r>
              <a:rPr lang="en-US" altLang="zh-CN" sz="4000" b="1">
                <a:latin typeface="Times New Roman" panose="02020603050405020304" pitchFamily="18" charset="0"/>
                <a:ea typeface="黑体" panose="02010609060101010101" pitchFamily="2" charset="-122"/>
              </a:rPr>
              <a:t>8.2  </a:t>
            </a:r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原电池</a:t>
            </a:r>
            <a:endParaRPr lang="zh-CN" altLang="en-US" sz="4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8371" name="矩形 107531"/>
          <p:cNvSpPr>
            <a:spLocks noRot="1"/>
          </p:cNvSpPr>
          <p:nvPr/>
        </p:nvSpPr>
        <p:spPr>
          <a:xfrm>
            <a:off x="684213" y="1319213"/>
            <a:ext cx="7924800" cy="504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一、原电池的概念</a:t>
            </a:r>
            <a:endParaRPr lang="en-US" altLang="zh-CN" sz="32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8372" name="直接连接符 107532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2" name="文本框 1"/>
          <p:cNvSpPr txBox="1"/>
          <p:nvPr/>
        </p:nvSpPr>
        <p:spPr>
          <a:xfrm>
            <a:off x="1009650" y="4152900"/>
            <a:ext cx="7273925" cy="108426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  <a:sym typeface="宋体" panose="02010600030101010101" pitchFamily="2" charset="-122"/>
              </a:rPr>
              <a:t>Zn</a:t>
            </a:r>
            <a:r>
              <a:rPr lang="zh-CN" altLang="en-US">
                <a:latin typeface="Times New Roman" panose="02020603050405020304" pitchFamily="18" charset="0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sym typeface="宋体" panose="02010600030101010101" pitchFamily="2" charset="-122"/>
              </a:rPr>
              <a:t>s</a:t>
            </a:r>
            <a:r>
              <a:rPr lang="zh-CN" altLang="en-US">
                <a:latin typeface="Times New Roman" panose="02020603050405020304" pitchFamily="18" charset="0"/>
                <a:sym typeface="宋体" panose="02010600030101010101" pitchFamily="2" charset="-122"/>
              </a:rPr>
              <a:t>）</a:t>
            </a:r>
            <a:r>
              <a:rPr lang="en-US" altLang="zh-CN">
                <a:latin typeface="Times New Roman" panose="02020603050405020304" pitchFamily="18" charset="0"/>
                <a:sym typeface="宋体" panose="02010600030101010101" pitchFamily="2" charset="-122"/>
              </a:rPr>
              <a:t>+ Cu</a:t>
            </a:r>
            <a:r>
              <a:rPr lang="en-US" altLang="zh-CN" baseline="30000">
                <a:latin typeface="Times New Roman" panose="02020603050405020304" pitchFamily="18" charset="0"/>
                <a:sym typeface="宋体" panose="02010600030101010101" pitchFamily="2" charset="-122"/>
              </a:rPr>
              <a:t>2+ </a:t>
            </a:r>
            <a:r>
              <a:rPr lang="zh-CN" altLang="en-US">
                <a:latin typeface="Times New Roman" panose="02020603050405020304" pitchFamily="18" charset="0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sym typeface="宋体" panose="02010600030101010101" pitchFamily="2" charset="-122"/>
              </a:rPr>
              <a:t>aq</a:t>
            </a:r>
            <a:r>
              <a:rPr lang="zh-CN" altLang="en-US">
                <a:latin typeface="Times New Roman" panose="02020603050405020304" pitchFamily="18" charset="0"/>
                <a:sym typeface="宋体" panose="02010600030101010101" pitchFamily="2" charset="-122"/>
              </a:rPr>
              <a:t>）</a:t>
            </a:r>
            <a:r>
              <a:rPr lang="en-US" altLang="zh-CN">
                <a:latin typeface="Times New Roman" panose="02020603050405020304" pitchFamily="18" charset="0"/>
                <a:sym typeface="宋体" panose="02010600030101010101" pitchFamily="2" charset="-122"/>
              </a:rPr>
              <a:t>= Zn</a:t>
            </a:r>
            <a:r>
              <a:rPr lang="en-US" altLang="zh-CN" baseline="30000">
                <a:latin typeface="Times New Roman" panose="02020603050405020304" pitchFamily="18" charset="0"/>
                <a:sym typeface="宋体" panose="02010600030101010101" pitchFamily="2" charset="-122"/>
              </a:rPr>
              <a:t>2+</a:t>
            </a:r>
            <a:r>
              <a:rPr lang="zh-CN" altLang="en-US">
                <a:latin typeface="Times New Roman" panose="02020603050405020304" pitchFamily="18" charset="0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sym typeface="宋体" panose="02010600030101010101" pitchFamily="2" charset="-122"/>
              </a:rPr>
              <a:t>aq</a:t>
            </a:r>
            <a:r>
              <a:rPr lang="zh-CN" altLang="en-US">
                <a:latin typeface="Times New Roman" panose="02020603050405020304" pitchFamily="18" charset="0"/>
                <a:sym typeface="宋体" panose="02010600030101010101" pitchFamily="2" charset="-122"/>
              </a:rPr>
              <a:t>）</a:t>
            </a:r>
            <a:r>
              <a:rPr lang="en-US" altLang="zh-CN">
                <a:latin typeface="Times New Roman" panose="02020603050405020304" pitchFamily="18" charset="0"/>
                <a:sym typeface="宋体" panose="02010600030101010101" pitchFamily="2" charset="-122"/>
              </a:rPr>
              <a:t>+ Cu</a:t>
            </a:r>
            <a:r>
              <a:rPr lang="zh-CN" altLang="en-US">
                <a:latin typeface="Times New Roman" panose="02020603050405020304" pitchFamily="18" charset="0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Times New Roman" panose="02020603050405020304" pitchFamily="18" charset="0"/>
                <a:sym typeface="宋体" panose="02010600030101010101" pitchFamily="2" charset="-122"/>
              </a:rPr>
              <a:t>s</a:t>
            </a:r>
            <a:r>
              <a:rPr lang="zh-CN" altLang="en-US">
                <a:latin typeface="Times New Roman" panose="02020603050405020304" pitchFamily="18" charset="0"/>
                <a:sym typeface="宋体" panose="02010600030101010101" pitchFamily="2" charset="-122"/>
              </a:rPr>
              <a:t>）</a:t>
            </a:r>
            <a:endParaRPr lang="zh-CN" altLang="en-US">
              <a:latin typeface="Times New Roman" panose="02020603050405020304" pitchFamily="18" charset="0"/>
              <a:sym typeface="宋体" panose="02010600030101010101" pitchFamily="2" charset="-122"/>
            </a:endParaRPr>
          </a:p>
          <a:p>
            <a:endParaRPr lang="en-US" altLang="zh-CN" baseline="-25000">
              <a:latin typeface="Times New Roman" panose="02020603050405020304" pitchFamily="18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5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9393" name="标题 22529"/>
          <p:cNvSpPr>
            <a:spLocks noGrp="1" noRot="1"/>
          </p:cNvSpPr>
          <p:nvPr>
            <p:ph type="title"/>
          </p:nvPr>
        </p:nvSpPr>
        <p:spPr>
          <a:xfrm>
            <a:off x="609600" y="406400"/>
            <a:ext cx="7924800" cy="663575"/>
          </a:xfrm>
        </p:spPr>
        <p:txBody>
          <a:bodyPr anchor="ctr" anchorCtr="0"/>
          <a:p>
            <a:r>
              <a:rPr lang="en-US" altLang="zh-CN" sz="4000" b="1">
                <a:latin typeface="Times New Roman" panose="02020603050405020304" pitchFamily="18" charset="0"/>
                <a:ea typeface="黑体" panose="02010609060101010101" pitchFamily="2" charset="-122"/>
              </a:rPr>
              <a:t>8.2  </a:t>
            </a:r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原电池</a:t>
            </a:r>
            <a:endParaRPr lang="zh-CN" altLang="en-US" sz="4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22539" name="图片 22538" descr="电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813" y="1601788"/>
            <a:ext cx="5943600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40" name="矩形 22539"/>
          <p:cNvSpPr>
            <a:spLocks noRot="1"/>
          </p:cNvSpPr>
          <p:nvPr/>
        </p:nvSpPr>
        <p:spPr>
          <a:xfrm>
            <a:off x="684213" y="1319213"/>
            <a:ext cx="7924800" cy="5048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一、原电池的概念</a:t>
            </a:r>
            <a:endParaRPr lang="en-US" altLang="zh-CN" sz="32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9396" name="直接连接符 22540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4" name="组合 3"/>
          <p:cNvGrpSpPr/>
          <p:nvPr/>
        </p:nvGrpSpPr>
        <p:grpSpPr>
          <a:xfrm>
            <a:off x="1681163" y="5667375"/>
            <a:ext cx="6110287" cy="669925"/>
            <a:chOff x="2648" y="8924"/>
            <a:chExt cx="9621" cy="1055"/>
          </a:xfrm>
        </p:grpSpPr>
        <p:sp>
          <p:nvSpPr>
            <p:cNvPr id="59398" name="文本框 1"/>
            <p:cNvSpPr txBox="1"/>
            <p:nvPr/>
          </p:nvSpPr>
          <p:spPr>
            <a:xfrm>
              <a:off x="2648" y="9022"/>
              <a:ext cx="3723" cy="9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</a:rPr>
                <a:t>Zn- </a:t>
              </a:r>
              <a:r>
                <a:rPr lang="en-US" altLang="zh-CN">
                  <a:latin typeface="Times New Roman" panose="02020603050405020304" pitchFamily="18" charset="0"/>
                  <a:sym typeface="宋体" panose="02010600030101010101" pitchFamily="2" charset="-122"/>
                </a:rPr>
                <a:t>2e</a:t>
              </a:r>
              <a:r>
                <a:rPr lang="en-US" altLang="zh-CN" baseline="30000">
                  <a:latin typeface="Times New Roman" panose="02020603050405020304" pitchFamily="18" charset="0"/>
                  <a:sym typeface="宋体" panose="02010600030101010101" pitchFamily="2" charset="-122"/>
                </a:rPr>
                <a:t>-</a:t>
              </a:r>
              <a:r>
                <a:rPr lang="en-US" altLang="zh-CN">
                  <a:latin typeface="Times New Roman" panose="02020603050405020304" pitchFamily="18" charset="0"/>
                </a:rPr>
                <a:t>→ Zn</a:t>
              </a:r>
              <a:r>
                <a:rPr lang="en-US" altLang="zh-CN" baseline="30000">
                  <a:latin typeface="Times New Roman" panose="02020603050405020304" pitchFamily="18" charset="0"/>
                </a:rPr>
                <a:t>2+</a:t>
              </a:r>
              <a:r>
                <a:rPr lang="en-US" altLang="zh-CN" baseline="30000"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59399" name="文本框 2"/>
            <p:cNvSpPr txBox="1"/>
            <p:nvPr/>
          </p:nvSpPr>
          <p:spPr>
            <a:xfrm>
              <a:off x="8402" y="8924"/>
              <a:ext cx="3867" cy="9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n-US" altLang="zh-CN">
                  <a:latin typeface="Times New Roman" panose="02020603050405020304" pitchFamily="18" charset="0"/>
                  <a:sym typeface="宋体" panose="02010600030101010101" pitchFamily="2" charset="-122"/>
                </a:rPr>
                <a:t>Cu</a:t>
              </a:r>
              <a:r>
                <a:rPr lang="en-US" altLang="zh-CN" baseline="30000">
                  <a:latin typeface="Times New Roman" panose="02020603050405020304" pitchFamily="18" charset="0"/>
                  <a:sym typeface="宋体" panose="02010600030101010101" pitchFamily="2" charset="-122"/>
                </a:rPr>
                <a:t>2+</a:t>
              </a:r>
              <a:r>
                <a:rPr lang="en-US" altLang="zh-CN">
                  <a:latin typeface="Times New Roman" panose="02020603050405020304" pitchFamily="18" charset="0"/>
                  <a:sym typeface="宋体" panose="02010600030101010101" pitchFamily="2" charset="-122"/>
                </a:rPr>
                <a:t>+2e</a:t>
              </a:r>
              <a:r>
                <a:rPr lang="en-US" altLang="zh-CN" baseline="30000">
                  <a:latin typeface="Times New Roman" panose="02020603050405020304" pitchFamily="18" charset="0"/>
                  <a:sym typeface="宋体" panose="02010600030101010101" pitchFamily="2" charset="-122"/>
                </a:rPr>
                <a:t>- </a:t>
              </a:r>
              <a:r>
                <a:rPr lang="en-US" altLang="zh-CN">
                  <a:latin typeface="Times New Roman" panose="02020603050405020304" pitchFamily="18" charset="0"/>
                  <a:sym typeface="宋体" panose="02010600030101010101" pitchFamily="2" charset="-122"/>
                </a:rPr>
                <a:t>→ Cu</a:t>
              </a:r>
              <a:r>
                <a:rPr lang="en-US" altLang="zh-CN" baseline="30000"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0357" name="文本框 100356"/>
          <p:cNvSpPr txBox="1"/>
          <p:nvPr/>
        </p:nvSpPr>
        <p:spPr>
          <a:xfrm>
            <a:off x="838200" y="898525"/>
            <a:ext cx="7805738" cy="1501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在原电池中，给出电子的电极为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负极(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negative pole)</a:t>
            </a:r>
            <a:r>
              <a:rPr lang="en-US" altLang="zh-CN"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</a:rPr>
              <a:t>发生氧化反应；接受电子的电极为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正极(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positive pole)</a:t>
            </a:r>
            <a:r>
              <a:rPr lang="en-US" altLang="zh-CN"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latin typeface="Times New Roman" panose="02020603050405020304" pitchFamily="18" charset="0"/>
              </a:rPr>
              <a:t>发生还原反应。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0358" name="文本框 100357"/>
          <p:cNvSpPr txBox="1"/>
          <p:nvPr/>
        </p:nvSpPr>
        <p:spPr>
          <a:xfrm>
            <a:off x="838200" y="3201988"/>
            <a:ext cx="7696200" cy="15017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</a:rPr>
              <a:t>在负极或正极上进行的氧化或还原半反应叫做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电极反应(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electrode reaction)</a:t>
            </a:r>
            <a:r>
              <a:rPr lang="en-US" altLang="zh-CN">
                <a:latin typeface="Times New Roman" panose="02020603050405020304" pitchFamily="18" charset="0"/>
              </a:rPr>
              <a:t>。</a:t>
            </a:r>
            <a:r>
              <a:rPr lang="zh-CN" altLang="en-US" dirty="0">
                <a:latin typeface="Times New Roman" panose="02020603050405020304" pitchFamily="18" charset="0"/>
              </a:rPr>
              <a:t>总反应称为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电池反应(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cell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reaction)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latin typeface="Times New Roman" panose="02020603050405020304" pitchFamily="18" charset="0"/>
              </a:rPr>
              <a:t>。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7" grpId="0"/>
      <p:bldP spid="1003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1985" name="标题 13316"/>
          <p:cNvSpPr>
            <a:spLocks noGrp="1" noRot="1"/>
          </p:cNvSpPr>
          <p:nvPr>
            <p:ph type="title"/>
          </p:nvPr>
        </p:nvSpPr>
        <p:spPr>
          <a:xfrm>
            <a:off x="250825" y="404813"/>
            <a:ext cx="8540750" cy="647700"/>
          </a:xfrm>
        </p:spPr>
        <p:txBody>
          <a:bodyPr anchor="ctr" anchorCtr="0"/>
          <a:p>
            <a:r>
              <a:rPr lang="zh-CN" altLang="en-US" sz="4000" b="1" dirty="0">
                <a:ea typeface="黑体" panose="02010609060101010101" pitchFamily="2" charset="-122"/>
              </a:rPr>
              <a:t>本章内容</a:t>
            </a:r>
            <a:endParaRPr lang="en-US" altLang="zh-CN" sz="4000" b="1">
              <a:ea typeface="黑体" panose="02010609060101010101" pitchFamily="2" charset="-122"/>
            </a:endParaRPr>
          </a:p>
        </p:txBody>
      </p:sp>
      <p:sp>
        <p:nvSpPr>
          <p:cNvPr id="41986" name="文本占位符 13314"/>
          <p:cNvSpPr>
            <a:spLocks noGrp="1" noRot="1"/>
          </p:cNvSpPr>
          <p:nvPr>
            <p:ph sz="half" idx="1"/>
          </p:nvPr>
        </p:nvSpPr>
        <p:spPr>
          <a:xfrm>
            <a:off x="736600" y="1557338"/>
            <a:ext cx="7867650" cy="3886200"/>
          </a:xfrm>
        </p:spPr>
        <p:txBody>
          <a:bodyPr vert="horz" anchor="t" anchorCtr="0"/>
          <a:p>
            <a:pPr defTabSz="914400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00"/>
                </a:solidFill>
              </a:rPr>
              <a:t>1</a:t>
            </a:r>
            <a:r>
              <a:rPr lang="zh-CN" altLang="en-US" b="1" dirty="0">
                <a:solidFill>
                  <a:srgbClr val="000000"/>
                </a:solidFill>
              </a:rPr>
              <a:t>、基本概念</a:t>
            </a:r>
            <a:endParaRPr lang="zh-CN" altLang="en-US" b="1" dirty="0">
              <a:solidFill>
                <a:srgbClr val="000000"/>
              </a:solidFill>
            </a:endParaRPr>
          </a:p>
          <a:p>
            <a:pPr defTabSz="914400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00"/>
                </a:solidFill>
              </a:rPr>
              <a:t>2</a:t>
            </a:r>
            <a:r>
              <a:rPr lang="zh-CN" altLang="en-US" b="1" dirty="0">
                <a:solidFill>
                  <a:srgbClr val="000000"/>
                </a:solidFill>
              </a:rPr>
              <a:t>、原电池</a:t>
            </a:r>
            <a:endParaRPr lang="zh-CN" altLang="en-US" b="1" dirty="0">
              <a:solidFill>
                <a:srgbClr val="000000"/>
              </a:solidFill>
            </a:endParaRPr>
          </a:p>
          <a:p>
            <a:pPr defTabSz="914400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00"/>
                </a:solidFill>
              </a:rPr>
              <a:t>3</a:t>
            </a:r>
            <a:r>
              <a:rPr lang="zh-CN" altLang="en-US" b="1" dirty="0">
                <a:solidFill>
                  <a:srgbClr val="000000"/>
                </a:solidFill>
              </a:rPr>
              <a:t>、电极电势</a:t>
            </a:r>
            <a:endParaRPr lang="zh-CN" altLang="en-US" b="1" dirty="0">
              <a:solidFill>
                <a:srgbClr val="000000"/>
              </a:solidFill>
            </a:endParaRPr>
          </a:p>
          <a:p>
            <a:pPr defTabSz="914400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00"/>
                </a:solidFill>
              </a:rPr>
              <a:t>4</a:t>
            </a:r>
            <a:r>
              <a:rPr lang="zh-CN" altLang="en-US" b="1" dirty="0">
                <a:solidFill>
                  <a:srgbClr val="000000"/>
                </a:solidFill>
              </a:rPr>
              <a:t>、电极电势的应用</a:t>
            </a:r>
            <a:endParaRPr lang="zh-CN" altLang="en-US" b="1" dirty="0">
              <a:solidFill>
                <a:srgbClr val="000000"/>
              </a:solidFill>
            </a:endParaRPr>
          </a:p>
          <a:p>
            <a:pPr defTabSz="914400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b="1">
                <a:solidFill>
                  <a:srgbClr val="000000"/>
                </a:solidFill>
              </a:rPr>
              <a:t>5</a:t>
            </a:r>
            <a:r>
              <a:rPr lang="zh-CN" altLang="en-US" b="1" dirty="0">
                <a:solidFill>
                  <a:srgbClr val="000000"/>
                </a:solidFill>
              </a:rPr>
              <a:t>、元素电势图及其应用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41987" name="直接连接符 13318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6" name="文本框 132102"/>
          <p:cNvSpPr txBox="1"/>
          <p:nvPr/>
        </p:nvSpPr>
        <p:spPr>
          <a:xfrm>
            <a:off x="593725" y="3052763"/>
            <a:ext cx="7924800" cy="1117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0"/>
              </a:spcBef>
            </a:pPr>
            <a:r>
              <a:rPr lang="en-US" altLang="zh-CN" i="1">
                <a:latin typeface="Times New Roman" panose="02020603050405020304" pitchFamily="18" charset="0"/>
              </a:rPr>
              <a:t>n</a:t>
            </a:r>
            <a:r>
              <a:rPr lang="en-US" altLang="zh-CN">
                <a:latin typeface="Times New Roman" panose="02020603050405020304" pitchFamily="18" charset="0"/>
              </a:rPr>
              <a:t>e</a:t>
            </a:r>
            <a:r>
              <a:rPr lang="zh-CN" altLang="en-US" dirty="0">
                <a:latin typeface="宋体" panose="02010600030101010101" pitchFamily="2" charset="-122"/>
              </a:rPr>
              <a:t>表示电极反应的电子数。氧化型和还原型包括电极反应所需的</a:t>
            </a:r>
            <a:r>
              <a:rPr lang="en-US" altLang="zh-CN">
                <a:latin typeface="Times New Roman" panose="02020603050405020304" pitchFamily="18" charset="0"/>
              </a:rPr>
              <a:t>H</a:t>
            </a:r>
            <a:r>
              <a:rPr lang="en-US" altLang="zh-CN" baseline="30000">
                <a:latin typeface="Times New Roman" panose="02020603050405020304" pitchFamily="18" charset="0"/>
              </a:rPr>
              <a:t>+</a:t>
            </a:r>
            <a:r>
              <a:rPr lang="en-US" altLang="zh-CN">
                <a:latin typeface="宋体" panose="02010600030101010101" pitchFamily="2" charset="-122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OH</a:t>
            </a:r>
            <a:r>
              <a:rPr lang="en-US" altLang="zh-CN" baseline="30000">
                <a:latin typeface="宋体" panose="02010600030101010101" pitchFamily="2" charset="-122"/>
              </a:rPr>
              <a:t>-</a:t>
            </a:r>
            <a:r>
              <a:rPr lang="en-US" altLang="zh-CN">
                <a:latin typeface="宋体" panose="02010600030101010101" pitchFamily="2" charset="-122"/>
              </a:rPr>
              <a:t>，</a:t>
            </a:r>
            <a:r>
              <a:rPr lang="en-US" altLang="zh-CN">
                <a:latin typeface="Times New Roman" panose="02020603050405020304" pitchFamily="18" charset="0"/>
              </a:rPr>
              <a:t>H</a:t>
            </a:r>
            <a:r>
              <a:rPr lang="en-US" altLang="zh-CN" baseline="-30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O</a:t>
            </a:r>
            <a:r>
              <a:rPr lang="zh-CN" altLang="en-US" dirty="0">
                <a:latin typeface="宋体" panose="02010600030101010101" pitchFamily="2" charset="-122"/>
              </a:rPr>
              <a:t>等。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79877" name="对象 132103"/>
          <p:cNvGraphicFramePr/>
          <p:nvPr/>
        </p:nvGraphicFramePr>
        <p:xfrm>
          <a:off x="827088" y="4210050"/>
          <a:ext cx="65532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2265680" imgH="186055" progId="Word.Document.8">
                  <p:embed/>
                </p:oleObj>
              </mc:Choice>
              <mc:Fallback>
                <p:oleObj name="" r:id="rId1" imgW="2265680" imgH="186055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27088" y="4210050"/>
                        <a:ext cx="6553200" cy="5397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9" name="矩形 100358"/>
          <p:cNvSpPr/>
          <p:nvPr/>
        </p:nvSpPr>
        <p:spPr>
          <a:xfrm>
            <a:off x="131763" y="979488"/>
            <a:ext cx="8305800" cy="108108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lvl="1" indent="0">
              <a:lnSpc>
                <a:spcPct val="90000"/>
              </a:lnSpc>
              <a:buSzPct val="80000"/>
            </a:pPr>
            <a:r>
              <a:rPr lang="zh-CN" altLang="en-US" dirty="0">
                <a:latin typeface="Tahoma" panose="020B0604030504040204" pitchFamily="34" charset="0"/>
                <a:sym typeface="Symbol" panose="05050102010706020507" pitchFamily="18" charset="2"/>
              </a:rPr>
              <a:t>电极反应：正极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（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Cu）: Cu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2＋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+ 2e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      Cu</a:t>
            </a:r>
            <a:endParaRPr lang="en-US" altLang="zh-CN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lvl="2" indent="0">
              <a:lnSpc>
                <a:spcPct val="90000"/>
              </a:lnSpc>
              <a:buSzPct val="70000"/>
            </a:pPr>
            <a:r>
              <a:rPr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               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负极（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Zn）: Zn       Zn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2+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+2e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- </a:t>
            </a:r>
            <a:endParaRPr lang="en-US" altLang="zh-CN" baseline="30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100360" name="图片 1003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8" y="1111250"/>
            <a:ext cx="504825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362" name="图片 1003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3" y="1689100"/>
            <a:ext cx="504825" cy="26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140575" y="946150"/>
            <a:ext cx="2227263" cy="533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还原半反应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40575" y="1479550"/>
            <a:ext cx="2227263" cy="5349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>
                <a:latin typeface="Arial" panose="020B0604020202020204" pitchFamily="34" charset="0"/>
              </a:rPr>
              <a:t>氧化半反应</a:t>
            </a:r>
            <a:endParaRPr lang="zh-CN" altLang="en-US" sz="2400">
              <a:latin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34963" y="5572760"/>
            <a:ext cx="6805612" cy="477838"/>
            <a:chOff x="1073" y="9295"/>
            <a:chExt cx="10718" cy="753"/>
          </a:xfrm>
        </p:grpSpPr>
        <p:pic>
          <p:nvPicPr>
            <p:cNvPr id="61449" name="图片 1003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9" y="9501"/>
              <a:ext cx="795" cy="4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1450" name="文本框 3"/>
            <p:cNvSpPr txBox="1"/>
            <p:nvPr/>
          </p:nvSpPr>
          <p:spPr>
            <a:xfrm>
              <a:off x="1073" y="9295"/>
              <a:ext cx="10718" cy="75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lvl="1" indent="0">
                <a:lnSpc>
                  <a:spcPct val="90000"/>
                </a:lnSpc>
                <a:buSzPct val="80000"/>
              </a:pPr>
              <a:r>
                <a:rPr lang="zh-CN" altLang="en-US" dirty="0">
                  <a:latin typeface="Times New Roman" panose="02020603050405020304" pitchFamily="18" charset="0"/>
                  <a:sym typeface="Symbol" panose="05050102010706020507" pitchFamily="18" charset="2"/>
                </a:rPr>
                <a:t>电池反应：  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Zn  +  Cu</a:t>
              </a:r>
              <a:r>
                <a:rPr lang="en-US" altLang="zh-CN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2＋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       Zn</a:t>
              </a:r>
              <a:r>
                <a:rPr lang="en-US" altLang="zh-CN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2+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  +   Cu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5700" y="2120900"/>
            <a:ext cx="3281363" cy="533400"/>
            <a:chOff x="4124" y="8244"/>
            <a:chExt cx="5168" cy="841"/>
          </a:xfrm>
        </p:grpSpPr>
        <p:pic>
          <p:nvPicPr>
            <p:cNvPr id="61452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2" y="8455"/>
              <a:ext cx="795" cy="4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1453" name="文本框 6"/>
            <p:cNvSpPr txBox="1"/>
            <p:nvPr/>
          </p:nvSpPr>
          <p:spPr>
            <a:xfrm>
              <a:off x="4124" y="8244"/>
              <a:ext cx="5168" cy="8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>
                  <a:latin typeface="Arial" panose="020B0604020202020204" pitchFamily="34" charset="0"/>
                </a:rPr>
                <a:t>氧化态</a:t>
              </a:r>
              <a:r>
                <a:rPr lang="en-US" altLang="zh-CN" sz="2400">
                  <a:latin typeface="Arial" panose="020B0604020202020204" pitchFamily="34" charset="0"/>
                </a:rPr>
                <a:t>+ne</a:t>
              </a:r>
              <a:r>
                <a:rPr lang="en-US" altLang="zh-CN" sz="2400" baseline="30000">
                  <a:latin typeface="Arial" panose="020B0604020202020204" pitchFamily="34" charset="0"/>
                </a:rPr>
                <a:t>-            </a:t>
              </a:r>
              <a:r>
                <a:rPr lang="zh-CN" altLang="en-US" sz="2400">
                  <a:latin typeface="Arial" panose="020B0604020202020204" pitchFamily="34" charset="0"/>
                </a:rPr>
                <a:t>还原态</a:t>
              </a:r>
              <a:endParaRPr lang="zh-CN" altLang="en-US" sz="24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2465" name="图片 22538" descr="电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1663" y="515938"/>
            <a:ext cx="5943600" cy="434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522" name="内容占位符 107521"/>
          <p:cNvSpPr>
            <a:spLocks noGrp="1" noRot="1"/>
          </p:cNvSpPr>
          <p:nvPr>
            <p:ph idx="1"/>
          </p:nvPr>
        </p:nvSpPr>
        <p:spPr>
          <a:xfrm>
            <a:off x="217488" y="4279900"/>
            <a:ext cx="8367712" cy="2625725"/>
          </a:xfrm>
        </p:spPr>
        <p:txBody>
          <a:bodyPr anchor="t" anchorCtr="0"/>
          <a:p>
            <a:pPr marL="990600" lvl="1" indent="-533400">
              <a:lnSpc>
                <a:spcPct val="9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  <a:sym typeface="Symbol" panose="05050102010706020507" pitchFamily="18" charset="2"/>
              </a:rPr>
              <a:t>组成：</a:t>
            </a:r>
            <a:endParaRPr lang="zh-CN" altLang="en-US" b="1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marL="1371600" lvl="2" indent="-457200">
              <a:lnSpc>
                <a:spcPct val="9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① 半电池（电极）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marL="1371600" lvl="2" indent="-457200">
              <a:lnSpc>
                <a:spcPct val="9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② 检流计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marL="1371600" lvl="2" indent="-457200">
              <a:lnSpc>
                <a:spcPct val="9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③ 盐桥（琼脂 ＋ 强电解质）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marL="1371600" lvl="2" indent="-457200">
              <a:lnSpc>
                <a:spcPct val="90000"/>
              </a:lnSpc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                    （</a:t>
            </a:r>
            <a:r>
              <a:rPr lang="en-US" altLang="zh-CN" sz="2800" b="1" err="1">
                <a:solidFill>
                  <a:srgbClr val="000000"/>
                </a:solidFill>
                <a:latin typeface="Times New Roman" panose="02020603050405020304" pitchFamily="18" charset="0"/>
              </a:rPr>
              <a:t>KCl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, KNO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solidFill>
                  <a:srgbClr val="000000"/>
                </a:solidFill>
              </a:rPr>
              <a:t>等）</a:t>
            </a:r>
            <a:r>
              <a:rPr lang="zh-CN" altLang="en-US" sz="2800" b="1" dirty="0">
                <a:solidFill>
                  <a:srgbClr val="000000"/>
                </a:solidFill>
                <a:latin typeface="仿宋_GB2312" pitchFamily="49" charset="-122"/>
                <a:ea typeface="仿宋_GB2312" pitchFamily="49" charset="-122"/>
              </a:rPr>
              <a:t>   </a:t>
            </a:r>
            <a:endParaRPr lang="zh-CN" altLang="en-US" sz="2800" b="1" dirty="0">
              <a:solidFill>
                <a:srgbClr val="0000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charRg st="0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charRg st="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charRg st="14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charRg st="20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2">
                                            <p:txEl>
                                              <p:charRg st="36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3" name="内容占位符 24578"/>
          <p:cNvSpPr>
            <a:spLocks noGrp="1" noRot="1"/>
          </p:cNvSpPr>
          <p:nvPr>
            <p:ph idx="1"/>
          </p:nvPr>
        </p:nvSpPr>
        <p:spPr>
          <a:xfrm>
            <a:off x="-25400" y="1852613"/>
            <a:ext cx="9572625" cy="584200"/>
          </a:xfrm>
        </p:spPr>
        <p:txBody>
          <a:bodyPr anchor="t" anchorCtr="0"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(－) Zn |  Zn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2+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(1.0mol L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|| Cu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2＋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(1.0mol L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-1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| Cu 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(＋)</a:t>
            </a:r>
            <a:r>
              <a:rPr lang="en-US" altLang="zh-CN" sz="2800" b="1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endParaRPr lang="en-US" altLang="zh-CN" sz="28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1205" name="矩形 24581"/>
          <p:cNvSpPr/>
          <p:nvPr/>
        </p:nvSpPr>
        <p:spPr>
          <a:xfrm>
            <a:off x="492125" y="275590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 anchorCtr="0">
            <a:spAutoFit/>
          </a:bodyPr>
          <a:p>
            <a:pPr marL="742950" indent="-285750">
              <a:lnSpc>
                <a:spcPct val="11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(1)负极(-)最左边，正极(+)最右边；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42950" indent="-285750">
              <a:lnSpc>
                <a:spcPct val="11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(2)各物质要注明状态(</a:t>
            </a:r>
            <a:r>
              <a:rPr lang="en-US" altLang="zh-CN" err="1">
                <a:latin typeface="Times New Roman" panose="02020603050405020304" pitchFamily="18" charset="0"/>
              </a:rPr>
              <a:t>s,l,g</a:t>
            </a:r>
            <a:r>
              <a:rPr lang="en-US" altLang="zh-CN">
                <a:latin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和温度</a:t>
            </a:r>
            <a:r>
              <a:rPr lang="en-US" altLang="zh-CN">
                <a:latin typeface="Times New Roman" panose="02020603050405020304" pitchFamily="18" charset="0"/>
              </a:rPr>
              <a:t>。</a:t>
            </a:r>
            <a:endParaRPr lang="en-US" altLang="zh-CN">
              <a:latin typeface="Times New Roman" panose="02020603050405020304" pitchFamily="18" charset="0"/>
            </a:endParaRPr>
          </a:p>
          <a:p>
            <a:pPr marL="742950" indent="-285750">
              <a:lnSpc>
                <a:spcPct val="11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(3)同一相不同物质间用“,”隔开；相之间用</a:t>
            </a:r>
            <a:r>
              <a:rPr lang="en-US" altLang="zh-CN">
                <a:latin typeface="Times New Roman" panose="02020603050405020304" pitchFamily="18" charset="0"/>
              </a:rPr>
              <a:t>“|”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 表示界面；中间有盐桥则用“‖”表示。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42950" indent="-285750">
              <a:lnSpc>
                <a:spcPct val="11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(4)气体或液体必须附以不活泼金属(如铂)，并且纯液体、固体要写在惰性电极一边。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4515" name="标题 24577"/>
          <p:cNvSpPr>
            <a:spLocks noGrp="1" noRot="1"/>
          </p:cNvSpPr>
          <p:nvPr/>
        </p:nvSpPr>
        <p:spPr>
          <a:xfrm>
            <a:off x="669925" y="1308100"/>
            <a:ext cx="77724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2" charset="-122"/>
              </a:rPr>
              <a:t>二、电池符号的书写</a:t>
            </a:r>
            <a:endParaRPr lang="zh-CN" altLang="en-US" sz="32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64516" name="矩形 24579"/>
          <p:cNvSpPr>
            <a:spLocks noRot="1"/>
          </p:cNvSpPr>
          <p:nvPr/>
        </p:nvSpPr>
        <p:spPr>
          <a:xfrm>
            <a:off x="644525" y="3937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8.2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原电池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4517" name="直接连接符 24580"/>
          <p:cNvSpPr/>
          <p:nvPr/>
        </p:nvSpPr>
        <p:spPr>
          <a:xfrm>
            <a:off x="862013" y="11842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char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charRg st="22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charRg st="45" end="9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>
                                            <p:txEl>
                                              <p:charRg st="90" end="1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104451" name="对象 104450"/>
          <p:cNvGraphicFramePr/>
          <p:nvPr/>
        </p:nvGraphicFramePr>
        <p:xfrm>
          <a:off x="2124075" y="2205038"/>
          <a:ext cx="547211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" imgW="2088515" imgH="236855" progId="Word.Document.8">
                  <p:embed/>
                </p:oleObj>
              </mc:Choice>
              <mc:Fallback>
                <p:oleObj name="" r:id="rId1" imgW="2088515" imgH="23685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4075" y="2205038"/>
                        <a:ext cx="5472113" cy="608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2" name="对象 104451"/>
          <p:cNvGraphicFramePr/>
          <p:nvPr/>
        </p:nvGraphicFramePr>
        <p:xfrm>
          <a:off x="2124075" y="2852738"/>
          <a:ext cx="532765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3" imgW="2077085" imgH="248285" progId="Word.Document.8">
                  <p:embed/>
                </p:oleObj>
              </mc:Choice>
              <mc:Fallback>
                <p:oleObj name="" r:id="rId3" imgW="2077085" imgH="248285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4075" y="2852738"/>
                        <a:ext cx="5327650" cy="6111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453" name="文本框 104452"/>
          <p:cNvSpPr txBox="1"/>
          <p:nvPr/>
        </p:nvSpPr>
        <p:spPr>
          <a:xfrm>
            <a:off x="611188" y="2273300"/>
            <a:ext cx="109855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latin typeface="宋体" panose="02010600030101010101" pitchFamily="2" charset="-122"/>
              </a:rPr>
              <a:t>解：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04455" name="文本框 104454"/>
          <p:cNvSpPr txBox="1"/>
          <p:nvPr/>
        </p:nvSpPr>
        <p:spPr>
          <a:xfrm>
            <a:off x="649288" y="3573463"/>
            <a:ext cx="2122487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latin typeface="宋体" panose="02010600030101010101" pitchFamily="2" charset="-122"/>
              </a:rPr>
              <a:t>电池反应:</a:t>
            </a:r>
            <a:r>
              <a:rPr lang="zh-CN" altLang="en-US" sz="3200" dirty="0">
                <a:latin typeface="Times New Roman" panose="02020603050405020304" pitchFamily="18" charset="0"/>
              </a:rPr>
              <a:t> </a:t>
            </a:r>
            <a:endParaRPr lang="zh-CN" altLang="en-US" sz="3200" dirty="0">
              <a:latin typeface="Times New Roman" panose="02020603050405020304" pitchFamily="18" charset="0"/>
            </a:endParaRPr>
          </a:p>
        </p:txBody>
      </p:sp>
      <p:sp>
        <p:nvSpPr>
          <p:cNvPr id="104456" name="文本框 104455"/>
          <p:cNvSpPr txBox="1"/>
          <p:nvPr/>
        </p:nvSpPr>
        <p:spPr>
          <a:xfrm>
            <a:off x="661988" y="4292600"/>
            <a:ext cx="2325687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latin typeface="宋体" panose="02010600030101010101" pitchFamily="2" charset="-122"/>
              </a:rPr>
              <a:t>电池符号：</a:t>
            </a:r>
            <a:r>
              <a:rPr lang="en-US" altLang="zh-CN" sz="3200">
                <a:latin typeface="Times New Roman" panose="02020603050405020304" pitchFamily="18" charset="0"/>
              </a:rPr>
              <a:t> </a:t>
            </a:r>
            <a:endParaRPr lang="en-US" altLang="zh-CN" sz="3200">
              <a:latin typeface="Times New Roman" panose="02020603050405020304" pitchFamily="18" charset="0"/>
            </a:endParaRPr>
          </a:p>
        </p:txBody>
      </p:sp>
      <p:graphicFrame>
        <p:nvGraphicFramePr>
          <p:cNvPr id="66566" name="对象 104456"/>
          <p:cNvGraphicFramePr/>
          <p:nvPr/>
        </p:nvGraphicFramePr>
        <p:xfrm>
          <a:off x="342900" y="5084763"/>
          <a:ext cx="84582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5" imgW="3208655" imgH="222250" progId="Word.Document.8">
                  <p:embed/>
                </p:oleObj>
              </mc:Choice>
              <mc:Fallback>
                <p:oleObj name="" r:id="rId5" imgW="3208655" imgH="222250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900" y="5084763"/>
                        <a:ext cx="8458200" cy="571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459" name="图片 1044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6238" y="3644900"/>
            <a:ext cx="4968875" cy="468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44" name="矩形 104457"/>
          <p:cNvSpPr/>
          <p:nvPr/>
        </p:nvSpPr>
        <p:spPr>
          <a:xfrm>
            <a:off x="679450" y="476250"/>
            <a:ext cx="7924800" cy="1254125"/>
          </a:xfrm>
          <a:prstGeom prst="rect">
            <a:avLst/>
          </a:prstGeom>
          <a:noFill/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lnSpc>
                <a:spcPct val="135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例：已知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35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写出该电池的电极反应、电池反应和电池符号。</a:t>
            </a:r>
            <a:endParaRPr lang="zh-CN" altLang="en-US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65545" name="对象 104449"/>
          <p:cNvGraphicFramePr/>
          <p:nvPr/>
        </p:nvGraphicFramePr>
        <p:xfrm>
          <a:off x="2339975" y="692150"/>
          <a:ext cx="58324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8" imgW="2043430" imgH="167640" progId="Word.Document.8">
                  <p:embed/>
                </p:oleObj>
              </mc:Choice>
              <mc:Fallback>
                <p:oleObj name="" r:id="rId8" imgW="2043430" imgH="167640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39975" y="692150"/>
                        <a:ext cx="5832475" cy="469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4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/>
      <p:bldP spid="104455" grpId="0"/>
      <p:bldP spid="1044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53" name="文本框 104452"/>
          <p:cNvSpPr txBox="1"/>
          <p:nvPr/>
        </p:nvSpPr>
        <p:spPr>
          <a:xfrm>
            <a:off x="611188" y="2273300"/>
            <a:ext cx="109855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解：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4455" name="文本框 104454"/>
          <p:cNvSpPr txBox="1"/>
          <p:nvPr/>
        </p:nvSpPr>
        <p:spPr>
          <a:xfrm>
            <a:off x="649288" y="3846513"/>
            <a:ext cx="6048375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电池反应:</a:t>
            </a:r>
            <a:r>
              <a:rPr lang="en-US" altLang="zh-CN" sz="3200" dirty="0">
                <a:latin typeface="宋体" panose="02010600030101010101" pitchFamily="2" charset="-122"/>
              </a:rPr>
              <a:t>(</a:t>
            </a:r>
            <a:r>
              <a:rPr lang="en-US" altLang="zh-CN" dirty="0">
                <a:latin typeface="宋体" panose="02010600030101010101" pitchFamily="2" charset="-122"/>
              </a:rPr>
              <a:t>5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✖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正极</a:t>
            </a:r>
            <a:r>
              <a:rPr lang="en-US" altLang="zh-CN" dirty="0">
                <a:latin typeface="宋体" panose="02010600030101010101" pitchFamily="2" charset="-122"/>
              </a:rPr>
              <a:t>-2</a:t>
            </a:r>
            <a:r>
              <a:rPr lang="zh-CN" altLang="en-US" sz="2400" b="0" dirty="0">
                <a:latin typeface="宋体" panose="02010600030101010101" pitchFamily="2" charset="-122"/>
                <a:ea typeface="宋体" panose="02010600030101010101" pitchFamily="2" charset="-122"/>
              </a:rPr>
              <a:t>✖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负极</a:t>
            </a:r>
            <a:r>
              <a:rPr lang="en-US" altLang="zh-CN" sz="3200" dirty="0">
                <a:latin typeface="宋体" panose="02010600030101010101" pitchFamily="2" charset="-122"/>
              </a:rPr>
              <a:t>)</a:t>
            </a:r>
            <a:r>
              <a:rPr lang="zh-CN" altLang="en-US" sz="32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lang="zh-CN" altLang="en-US" sz="3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3" name="矩形 104457"/>
          <p:cNvSpPr/>
          <p:nvPr/>
        </p:nvSpPr>
        <p:spPr>
          <a:xfrm>
            <a:off x="720725" y="636588"/>
            <a:ext cx="8302625" cy="1170940"/>
          </a:xfrm>
          <a:prstGeom prst="rect">
            <a:avLst/>
          </a:prstGeom>
          <a:noFill/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 anchorCtr="0">
            <a:spAutoFit/>
          </a:bodyPr>
          <a:p>
            <a:pPr>
              <a:lnSpc>
                <a:spcPct val="135000"/>
              </a:lnSpc>
              <a:spcBef>
                <a:spcPct val="0"/>
              </a:spcBef>
            </a:pPr>
            <a:r>
              <a:rPr lang="en-US" altLang="zh-CN" sz="2400" b="0" dirty="0">
                <a:latin typeface="Times New Roman" panose="02020603050405020304" pitchFamily="18" charset="0"/>
              </a:rPr>
              <a:t>(-)Pt|MnO</a:t>
            </a:r>
            <a:r>
              <a:rPr lang="en-US" altLang="zh-CN" sz="2400" b="0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400" b="0" baseline="30000" dirty="0">
                <a:latin typeface="Times New Roman" panose="02020603050405020304" pitchFamily="18" charset="0"/>
              </a:rPr>
              <a:t>-</a:t>
            </a:r>
            <a:r>
              <a:rPr lang="en-US" altLang="zh-CN" sz="2400" b="0" dirty="0">
                <a:latin typeface="Times New Roman" panose="02020603050405020304" pitchFamily="18" charset="0"/>
              </a:rPr>
              <a:t>(c),Mn</a:t>
            </a:r>
            <a:r>
              <a:rPr lang="en-US" altLang="zh-CN" sz="2400" b="0" baseline="30000" dirty="0">
                <a:latin typeface="Times New Roman" panose="02020603050405020304" pitchFamily="18" charset="0"/>
              </a:rPr>
              <a:t>2+</a:t>
            </a:r>
            <a:r>
              <a:rPr lang="en-US" altLang="zh-CN" sz="2400" b="0" dirty="0">
                <a:latin typeface="Times New Roman" panose="02020603050405020304" pitchFamily="18" charset="0"/>
              </a:rPr>
              <a:t>,H</a:t>
            </a:r>
            <a:r>
              <a:rPr lang="en-US" altLang="zh-CN" sz="2400" b="0" baseline="30000" dirty="0">
                <a:latin typeface="Times New Roman" panose="02020603050405020304" pitchFamily="18" charset="0"/>
              </a:rPr>
              <a:t>+</a:t>
            </a:r>
            <a:r>
              <a:rPr lang="en-US" altLang="zh-CN" sz="2400" b="0" dirty="0">
                <a:latin typeface="Times New Roman" panose="02020603050405020304" pitchFamily="18" charset="0"/>
              </a:rPr>
              <a:t>(c)||H</a:t>
            </a:r>
            <a:r>
              <a:rPr lang="en-US" altLang="zh-CN" sz="2400" b="0" baseline="30000" dirty="0">
                <a:latin typeface="Times New Roman" panose="02020603050405020304" pitchFamily="18" charset="0"/>
              </a:rPr>
              <a:t>+</a:t>
            </a:r>
            <a:r>
              <a:rPr lang="en-US" altLang="zh-CN" sz="2400" b="0" dirty="0">
                <a:latin typeface="Times New Roman" panose="02020603050405020304" pitchFamily="18" charset="0"/>
              </a:rPr>
              <a:t>(c)|PbSO</a:t>
            </a:r>
            <a:r>
              <a:rPr lang="en-US" altLang="zh-CN" sz="2400" b="0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400" b="0" dirty="0">
                <a:latin typeface="Times New Roman" panose="02020603050405020304" pitchFamily="18" charset="0"/>
              </a:rPr>
              <a:t>(s),PbO</a:t>
            </a:r>
            <a:r>
              <a:rPr lang="en-US" altLang="zh-CN" sz="2400" b="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400" b="0" dirty="0">
                <a:latin typeface="Times New Roman" panose="02020603050405020304" pitchFamily="18" charset="0"/>
              </a:rPr>
              <a:t>(s)|Pt(+)</a:t>
            </a:r>
            <a:endParaRPr lang="zh-CN" altLang="en-US" sz="2400" b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35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写出该电池的电极反应、电池反应。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616075" y="2917825"/>
            <a:ext cx="7253288" cy="608013"/>
            <a:chOff x="2546" y="4596"/>
            <a:chExt cx="11422" cy="956"/>
          </a:xfrm>
        </p:grpSpPr>
        <p:sp>
          <p:nvSpPr>
            <p:cNvPr id="66565" name="文本框 7"/>
            <p:cNvSpPr txBox="1"/>
            <p:nvPr/>
          </p:nvSpPr>
          <p:spPr>
            <a:xfrm>
              <a:off x="2546" y="4596"/>
              <a:ext cx="11423" cy="9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正极：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PbO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 SO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4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2- 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+ 4H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+2e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- 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    PbSO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4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+2H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O </a:t>
              </a:r>
              <a:endParaRPr lang="en-US" altLang="zh-CN" b="0" dirty="0">
                <a:latin typeface="Times New Roman" panose="02020603050405020304" pitchFamily="18" charset="0"/>
                <a:sym typeface="宋体" panose="02010600030101010101" pitchFamily="2" charset="-122"/>
              </a:endParaRPr>
            </a:p>
          </p:txBody>
        </p:sp>
        <p:pic>
          <p:nvPicPr>
            <p:cNvPr id="66566" name="图片 10035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753" y="4958"/>
              <a:ext cx="795" cy="42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1" name="组合 10"/>
          <p:cNvGrpSpPr/>
          <p:nvPr/>
        </p:nvGrpSpPr>
        <p:grpSpPr>
          <a:xfrm>
            <a:off x="1597025" y="2273300"/>
            <a:ext cx="6872288" cy="607694"/>
            <a:chOff x="2516" y="3580"/>
            <a:chExt cx="10822" cy="958"/>
          </a:xfrm>
        </p:grpSpPr>
        <p:sp>
          <p:nvSpPr>
            <p:cNvPr id="66568" name="文本框 6"/>
            <p:cNvSpPr txBox="1"/>
            <p:nvPr/>
          </p:nvSpPr>
          <p:spPr>
            <a:xfrm>
              <a:off x="2516" y="3580"/>
              <a:ext cx="10822" cy="95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负极：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MnO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4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- 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+ 8H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+5e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- 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     Mn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2+ 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+4H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O </a:t>
              </a:r>
              <a:endParaRPr lang="en-US" altLang="zh-CN" b="0" dirty="0">
                <a:latin typeface="Times New Roman" panose="02020603050405020304" pitchFamily="18" charset="0"/>
                <a:sym typeface="宋体" panose="02010600030101010101" pitchFamily="2" charset="-122"/>
              </a:endParaRPr>
            </a:p>
          </p:txBody>
        </p:sp>
        <p:pic>
          <p:nvPicPr>
            <p:cNvPr id="66569" name="图片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503" y="3849"/>
              <a:ext cx="795" cy="420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5" name="组合 14"/>
          <p:cNvGrpSpPr/>
          <p:nvPr/>
        </p:nvGrpSpPr>
        <p:grpSpPr>
          <a:xfrm>
            <a:off x="720725" y="4575175"/>
            <a:ext cx="8089900" cy="954088"/>
            <a:chOff x="1136" y="6547"/>
            <a:chExt cx="12739" cy="1501"/>
          </a:xfrm>
        </p:grpSpPr>
        <p:sp>
          <p:nvSpPr>
            <p:cNvPr id="66571" name="文本框 12"/>
            <p:cNvSpPr txBox="1"/>
            <p:nvPr/>
          </p:nvSpPr>
          <p:spPr>
            <a:xfrm>
              <a:off x="1136" y="6547"/>
              <a:ext cx="12739" cy="150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5PbO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(s) + 5SO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4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2- 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+ 2Mn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2+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+4H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  </a:t>
              </a:r>
              <a:endParaRPr lang="en-US" altLang="zh-CN" b="0" dirty="0">
                <a:latin typeface="Times New Roman" panose="02020603050405020304" pitchFamily="18" charset="0"/>
                <a:sym typeface="宋体" panose="02010600030101010101" pitchFamily="2" charset="-122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                                            PbSO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4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 (s)+2MnO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4</a:t>
              </a:r>
              <a:r>
                <a:rPr lang="en-US" altLang="zh-CN" b="0" baseline="30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2+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+2H</a:t>
              </a:r>
              <a:r>
                <a:rPr lang="en-US" altLang="zh-CN" b="0" baseline="-2500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2</a:t>
              </a:r>
              <a:r>
                <a:rPr lang="en-US" altLang="zh-CN" b="0" dirty="0">
                  <a:latin typeface="Times New Roman" panose="02020603050405020304" pitchFamily="18" charset="0"/>
                  <a:sym typeface="宋体" panose="02010600030101010101" pitchFamily="2" charset="-122"/>
                </a:rPr>
                <a:t>O 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66572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857" y="6856"/>
              <a:ext cx="795" cy="420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3" grpId="0"/>
      <p:bldP spid="10445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7585" name="标题 23553"/>
          <p:cNvSpPr>
            <a:spLocks noGrp="1" noRot="1"/>
          </p:cNvSpPr>
          <p:nvPr>
            <p:ph type="title"/>
          </p:nvPr>
        </p:nvSpPr>
        <p:spPr>
          <a:xfrm>
            <a:off x="647700" y="1270000"/>
            <a:ext cx="7772400" cy="625475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三、常见电极类型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sp>
        <p:nvSpPr>
          <p:cNvPr id="67586" name="内容占位符 23554"/>
          <p:cNvSpPr>
            <a:spLocks noGrp="1" noRot="1"/>
          </p:cNvSpPr>
          <p:nvPr>
            <p:ph idx="1"/>
          </p:nvPr>
        </p:nvSpPr>
        <p:spPr>
          <a:xfrm>
            <a:off x="685800" y="1968500"/>
            <a:ext cx="7772400" cy="4178300"/>
          </a:xfrm>
        </p:spPr>
        <p:txBody>
          <a:bodyPr anchor="t" anchorCtr="0"/>
          <a:p>
            <a:pPr>
              <a:lnSpc>
                <a:spcPct val="110000"/>
              </a:lnSpc>
              <a:spcBef>
                <a:spcPct val="15000"/>
              </a:spcBef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a.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金属―金属离子电极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1500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如锌电极和铜电极  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b.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离子氧化还原电极 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将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Pt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插入含有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Fe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3+</a:t>
            </a:r>
            <a:r>
              <a:rPr lang="zh-CN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Fe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2+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的溶液中即构成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Fe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3+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/Fe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2+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电极 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15000"/>
              </a:spcBef>
            </a:pP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15000"/>
              </a:spcBef>
            </a:pP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7587" name="矩形 119811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8.2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原电池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7588" name="直接连接符 119812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8609" name="内容占位符 110594"/>
          <p:cNvSpPr>
            <a:spLocks noGrp="1" noRot="1"/>
          </p:cNvSpPr>
          <p:nvPr>
            <p:ph idx="1"/>
          </p:nvPr>
        </p:nvSpPr>
        <p:spPr>
          <a:xfrm>
            <a:off x="635000" y="1914525"/>
            <a:ext cx="7848600" cy="4572000"/>
          </a:xfrm>
        </p:spPr>
        <p:txBody>
          <a:bodyPr anchor="t" anchorCtr="0"/>
          <a:p>
            <a:pPr>
              <a:lnSpc>
                <a:spcPct val="110000"/>
              </a:lnSpc>
              <a:spcBef>
                <a:spcPct val="15000"/>
              </a:spcBef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c.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金属―金属难溶盐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―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阴离子电极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15000"/>
              </a:spcBef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由金属及其难溶盐浸在含有难溶盐负离子溶液中，如甘汞电极： 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15000"/>
              </a:spcBef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 Hg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+ 2e          2Hg + 2Cl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－</a:t>
            </a:r>
            <a:endParaRPr lang="en-US" altLang="zh-CN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  <a:spcBef>
                <a:spcPct val="15000"/>
              </a:spcBef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Pt|Hg(l)|Hg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(s)|Cl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(c)</a:t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d.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气体―离子电极 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需用一个惰性固体导体如铂（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Pt)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或石墨。如：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Pt|H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(p)|H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(c)             Pt|Cl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(p)|Cl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－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(c)</a:t>
            </a:r>
            <a:endParaRPr lang="zh-CN" altLang="en-US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8610" name="矩形 110595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8.2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原电池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8611" name="直接连接符 110596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68612" name="标题 110598"/>
          <p:cNvSpPr>
            <a:spLocks noGrp="1" noRot="1"/>
          </p:cNvSpPr>
          <p:nvPr>
            <p:ph type="title"/>
          </p:nvPr>
        </p:nvSpPr>
        <p:spPr>
          <a:xfrm>
            <a:off x="647700" y="1270000"/>
            <a:ext cx="7772400" cy="625475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三、常见电极类型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pic>
        <p:nvPicPr>
          <p:cNvPr id="68613" name="图片 235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013" y="3636963"/>
            <a:ext cx="558800" cy="239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9633" name="文本框 45057"/>
          <p:cNvSpPr txBox="1"/>
          <p:nvPr/>
        </p:nvSpPr>
        <p:spPr>
          <a:xfrm>
            <a:off x="381000" y="1865313"/>
            <a:ext cx="8305800" cy="1031875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marL="457200" indent="-457200">
              <a:lnSpc>
                <a:spcPct val="100000"/>
              </a:lnSpc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1.电极电势(电位)的形成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1）金属进入溶液中，金属表面带多余的负电荷。        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9634" name="文本框 45058"/>
          <p:cNvSpPr txBox="1"/>
          <p:nvPr/>
        </p:nvSpPr>
        <p:spPr>
          <a:xfrm>
            <a:off x="5940425" y="3276600"/>
            <a:ext cx="2689225" cy="137318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金属的活泼性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溶液的浓度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体系的温度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9635" name="文本框 45064"/>
          <p:cNvSpPr txBox="1"/>
          <p:nvPr/>
        </p:nvSpPr>
        <p:spPr>
          <a:xfrm>
            <a:off x="788988" y="1222375"/>
            <a:ext cx="577215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一、电极电势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9636" name="左大括号 45065"/>
          <p:cNvSpPr/>
          <p:nvPr/>
        </p:nvSpPr>
        <p:spPr>
          <a:xfrm>
            <a:off x="5795963" y="3492500"/>
            <a:ext cx="152400" cy="1066800"/>
          </a:xfrm>
          <a:prstGeom prst="leftBrace">
            <a:avLst>
              <a:gd name="adj1" fmla="val 57847"/>
              <a:gd name="adj2" fmla="val 47319"/>
            </a:avLst>
          </a:prstGeom>
          <a:noFill/>
          <a:ln w="381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9637" name="矩形 45066"/>
          <p:cNvSpPr/>
          <p:nvPr/>
        </p:nvSpPr>
        <p:spPr>
          <a:xfrm>
            <a:off x="685800" y="4838700"/>
            <a:ext cx="7653338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2）金属离子回到金属表面，带正电荷。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9638" name="矩形 45067"/>
          <p:cNvSpPr/>
          <p:nvPr/>
        </p:nvSpPr>
        <p:spPr>
          <a:xfrm>
            <a:off x="1371600" y="5524500"/>
            <a:ext cx="3892550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err="1">
                <a:latin typeface="Times New Roman" panose="02020603050405020304" pitchFamily="18" charset="0"/>
              </a:rPr>
              <a:t>M</a:t>
            </a:r>
            <a:r>
              <a:rPr lang="en-US" altLang="zh-CN" baseline="30000" err="1">
                <a:latin typeface="Times New Roman" panose="02020603050405020304" pitchFamily="18" charset="0"/>
              </a:rPr>
              <a:t>n</a:t>
            </a:r>
            <a:r>
              <a:rPr lang="en-US" altLang="zh-CN" baseline="30000">
                <a:latin typeface="Times New Roman" panose="02020603050405020304" pitchFamily="18" charset="0"/>
              </a:rPr>
              <a:t>+ 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err="1">
                <a:latin typeface="Times New Roman" panose="02020603050405020304" pitchFamily="18" charset="0"/>
              </a:rPr>
              <a:t>aq</a:t>
            </a:r>
            <a:r>
              <a:rPr lang="en-US" altLang="zh-CN">
                <a:latin typeface="Times New Roman" panose="02020603050405020304" pitchFamily="18" charset="0"/>
              </a:rPr>
              <a:t>) +n e          M(s) 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9639" name="矩形 45073"/>
          <p:cNvSpPr/>
          <p:nvPr/>
        </p:nvSpPr>
        <p:spPr>
          <a:xfrm>
            <a:off x="1295400" y="3035300"/>
            <a:ext cx="3897313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M(s) - n e           </a:t>
            </a:r>
            <a:r>
              <a:rPr lang="en-US" altLang="zh-CN" err="1">
                <a:latin typeface="Times New Roman" panose="02020603050405020304" pitchFamily="18" charset="0"/>
              </a:rPr>
              <a:t>M</a:t>
            </a:r>
            <a:r>
              <a:rPr lang="en-US" altLang="zh-CN" baseline="30000" err="1">
                <a:latin typeface="Times New Roman" panose="02020603050405020304" pitchFamily="18" charset="0"/>
              </a:rPr>
              <a:t>n</a:t>
            </a:r>
            <a:r>
              <a:rPr lang="en-US" altLang="zh-CN" baseline="30000">
                <a:latin typeface="Times New Roman" panose="02020603050405020304" pitchFamily="18" charset="0"/>
              </a:rPr>
              <a:t>+ 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err="1">
                <a:latin typeface="Times New Roman" panose="02020603050405020304" pitchFamily="18" charset="0"/>
              </a:rPr>
              <a:t>aq</a:t>
            </a:r>
            <a:r>
              <a:rPr lang="en-US" altLang="zh-CN">
                <a:latin typeface="Times New Roman" panose="02020603050405020304" pitchFamily="18" charset="0"/>
              </a:rPr>
              <a:t>)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pic>
        <p:nvPicPr>
          <p:cNvPr id="69640" name="图片 450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5375" y="5711825"/>
            <a:ext cx="533400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41" name="图片 450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9113" y="3241675"/>
            <a:ext cx="533400" cy="22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42" name="矩形 45077"/>
          <p:cNvSpPr/>
          <p:nvPr/>
        </p:nvSpPr>
        <p:spPr>
          <a:xfrm>
            <a:off x="881063" y="3708400"/>
            <a:ext cx="4208462" cy="528638"/>
          </a:xfrm>
          <a:prstGeom prst="rect">
            <a:avLst/>
          </a:prstGeom>
          <a:noFill/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latin typeface="Arial" panose="020B0604020202020204" pitchFamily="34" charset="0"/>
              </a:rPr>
              <a:t>影响金属进入溶液的因素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9643" name="直接连接符 45078"/>
          <p:cNvSpPr/>
          <p:nvPr/>
        </p:nvSpPr>
        <p:spPr>
          <a:xfrm>
            <a:off x="5146675" y="3995738"/>
            <a:ext cx="50482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miter/>
            <a:headEnd type="none" w="med" len="med"/>
            <a:tailEnd type="triangle" w="med" len="med"/>
          </a:ln>
        </p:spPr>
      </p:sp>
      <p:sp>
        <p:nvSpPr>
          <p:cNvPr id="69644" name="矩形 215042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69645" name="直接连接符 215043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graphicFrame>
        <p:nvGraphicFramePr>
          <p:cNvPr id="71681" name="对象 111617"/>
          <p:cNvGraphicFramePr/>
          <p:nvPr/>
        </p:nvGraphicFramePr>
        <p:xfrm>
          <a:off x="304800" y="1547813"/>
          <a:ext cx="4343400" cy="173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1" imgW="4859020" imgH="1945640" progId="ChemDraw.Document.4.5">
                  <p:embed/>
                </p:oleObj>
              </mc:Choice>
              <mc:Fallback>
                <p:oleObj name="" r:id="rId1" imgW="4859020" imgH="1945640" progId="ChemDraw.Document.4.5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" y="1547813"/>
                        <a:ext cx="4343400" cy="1736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2" name="文本框 111619"/>
          <p:cNvSpPr txBox="1"/>
          <p:nvPr/>
        </p:nvSpPr>
        <p:spPr>
          <a:xfrm>
            <a:off x="381000" y="3476625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a-</a:t>
            </a:r>
            <a:r>
              <a:rPr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活泼金属</a:t>
            </a:r>
            <a:endParaRPr lang="zh-CN" altLang="en-US" sz="2400" dirty="0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1683" name="文本框 111620"/>
          <p:cNvSpPr txBox="1"/>
          <p:nvPr/>
        </p:nvSpPr>
        <p:spPr>
          <a:xfrm>
            <a:off x="2514600" y="3548063"/>
            <a:ext cx="2057400" cy="457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buFont typeface="Wingdings" panose="05000000000000000000" pitchFamily="2" charset="2"/>
            </a:pPr>
            <a:r>
              <a:rPr lang="en-US" altLang="zh-CN" sz="2400">
                <a:latin typeface="宋体" panose="02010600030101010101" pitchFamily="2" charset="-122"/>
                <a:sym typeface="Symbol" panose="05050102010706020507" pitchFamily="18" charset="2"/>
              </a:rPr>
              <a:t>b-</a:t>
            </a:r>
            <a:r>
              <a:rPr lang="zh-CN" altLang="en-US" sz="2400" dirty="0">
                <a:latin typeface="宋体" panose="02010600030101010101" pitchFamily="2" charset="-122"/>
                <a:sym typeface="Symbol" panose="05050102010706020507" pitchFamily="18" charset="2"/>
              </a:rPr>
              <a:t>不活泼金属</a:t>
            </a:r>
            <a:endParaRPr lang="zh-CN" altLang="en-US" sz="2400" dirty="0">
              <a:latin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1684" name="矩形 111621"/>
          <p:cNvSpPr/>
          <p:nvPr/>
        </p:nvSpPr>
        <p:spPr>
          <a:xfrm>
            <a:off x="468313" y="4205288"/>
            <a:ext cx="3714750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M(s)         </a:t>
            </a:r>
            <a:r>
              <a:rPr lang="en-US" altLang="zh-CN" err="1">
                <a:latin typeface="Times New Roman" panose="02020603050405020304" pitchFamily="18" charset="0"/>
              </a:rPr>
              <a:t>M</a:t>
            </a:r>
            <a:r>
              <a:rPr lang="en-US" altLang="zh-CN" baseline="30000" err="1">
                <a:latin typeface="Times New Roman" panose="02020603050405020304" pitchFamily="18" charset="0"/>
              </a:rPr>
              <a:t>n</a:t>
            </a:r>
            <a:r>
              <a:rPr lang="en-US" altLang="zh-CN" baseline="30000">
                <a:latin typeface="Times New Roman" panose="02020603050405020304" pitchFamily="18" charset="0"/>
              </a:rPr>
              <a:t>+ </a:t>
            </a:r>
            <a:r>
              <a:rPr lang="en-US" altLang="zh-CN">
                <a:latin typeface="Times New Roman" panose="02020603050405020304" pitchFamily="18" charset="0"/>
              </a:rPr>
              <a:t>(</a:t>
            </a:r>
            <a:r>
              <a:rPr lang="en-US" altLang="zh-CN" err="1">
                <a:latin typeface="Times New Roman" panose="02020603050405020304" pitchFamily="18" charset="0"/>
              </a:rPr>
              <a:t>aq</a:t>
            </a:r>
            <a:r>
              <a:rPr lang="en-US" altLang="zh-CN">
                <a:latin typeface="Times New Roman" panose="02020603050405020304" pitchFamily="18" charset="0"/>
              </a:rPr>
              <a:t>) +n e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11623" name="矩形 111622"/>
          <p:cNvSpPr/>
          <p:nvPr/>
        </p:nvSpPr>
        <p:spPr>
          <a:xfrm>
            <a:off x="4719638" y="1547813"/>
            <a:ext cx="4203700" cy="32924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fontAlgn="base">
              <a:lnSpc>
                <a:spcPct val="10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</a:pPr>
            <a:r>
              <a:rPr lang="zh-CN" altLang="en-US" sz="2600" strike="noStrike" noProof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金属越</a:t>
            </a:r>
            <a:r>
              <a:rPr lang="zh-CN" altLang="en-US" sz="2600" strike="noStrike" noProof="1" dirty="0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活泼</a:t>
            </a:r>
            <a:r>
              <a:rPr lang="zh-CN" altLang="en-US" sz="2600" strike="noStrike" noProof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，平衡向右进行的程度越大。此时，在极板附近的溶液中有过剩的正电荷，而极板表面有过剩的负电荷；反之，极板带正电，溶液带负电，都</a:t>
            </a:r>
            <a:r>
              <a:rPr lang="zh-CN" altLang="en-US" sz="2600" strike="noStrike" noProof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在极板表面上形成</a:t>
            </a:r>
            <a:r>
              <a:rPr lang="zh-CN" altLang="en-US" sz="2600" strike="noStrike" noProof="1" dirty="0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“双电层</a:t>
            </a:r>
            <a:r>
              <a:rPr lang="zh-CN" altLang="en-US" sz="2600" strike="noStrike" noProof="1" dirty="0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”(</a:t>
            </a:r>
            <a:r>
              <a:rPr lang="en-US" altLang="zh-CN" sz="2600" strike="noStrike" noProof="1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double charge layer)</a:t>
            </a:r>
            <a:r>
              <a:rPr lang="en-US" altLang="zh-CN" sz="2600" strike="noStrike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。</a:t>
            </a:r>
            <a:endParaRPr lang="en-US" altLang="zh-CN" sz="2600" strike="noStrike" noProof="1">
              <a:effectLst>
                <a:outerShdw blurRad="38100" dist="38100" dir="2700000">
                  <a:srgbClr val="FFFFFF"/>
                </a:outerShdw>
              </a:effectLst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sp>
        <p:nvSpPr>
          <p:cNvPr id="71686" name="文本框 111623"/>
          <p:cNvSpPr txBox="1"/>
          <p:nvPr/>
        </p:nvSpPr>
        <p:spPr>
          <a:xfrm>
            <a:off x="2987675" y="457200"/>
            <a:ext cx="3097213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600" u="sng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双 电 层 理 论</a:t>
            </a:r>
            <a:endParaRPr lang="zh-CN" altLang="en-US" sz="3600" u="sng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1625" name="文本框 111624"/>
          <p:cNvSpPr txBox="1"/>
          <p:nvPr/>
        </p:nvSpPr>
        <p:spPr>
          <a:xfrm>
            <a:off x="762000" y="5146675"/>
            <a:ext cx="7543800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noProof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这样，在金属和盐溶液之间产生了电势差，叫做金属的</a:t>
            </a:r>
            <a:r>
              <a:rPr lang="zh-CN" altLang="en-US" noProof="1" dirty="0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电极电势（</a:t>
            </a:r>
            <a:r>
              <a:rPr lang="en-US" altLang="zh-CN" noProof="1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electrode potential）</a:t>
            </a:r>
            <a:r>
              <a:rPr lang="en-US" altLang="zh-CN" noProof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ea typeface="仿宋_GB2312" pitchFamily="49" charset="-122"/>
                <a:cs typeface="+mn-cs"/>
              </a:rPr>
              <a:t>。</a:t>
            </a:r>
            <a:endParaRPr lang="en-US" altLang="zh-CN" noProof="1">
              <a:effectLst>
                <a:outerShdw blurRad="38100" dist="38100" dir="2700000">
                  <a:srgbClr val="FFFFFF"/>
                </a:outerShdw>
              </a:effectLst>
              <a:latin typeface="Times New Roman" panose="02020603050405020304" pitchFamily="18" charset="0"/>
              <a:ea typeface="仿宋_GB2312" pitchFamily="49" charset="-122"/>
            </a:endParaRPr>
          </a:p>
        </p:txBody>
      </p:sp>
      <p:pic>
        <p:nvPicPr>
          <p:cNvPr id="71688" name="图片 1116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4352925"/>
            <a:ext cx="533400" cy="22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9" name="文本框 1"/>
          <p:cNvSpPr txBox="1"/>
          <p:nvPr/>
        </p:nvSpPr>
        <p:spPr>
          <a:xfrm>
            <a:off x="1298575" y="3933825"/>
            <a:ext cx="742950" cy="49688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200">
                <a:latin typeface="Arial" panose="020B0604020202020204" pitchFamily="34" charset="0"/>
              </a:rPr>
              <a:t>溶解</a:t>
            </a:r>
            <a:endParaRPr lang="zh-CN" altLang="en-US" sz="2200">
              <a:latin typeface="Arial" panose="020B0604020202020204" pitchFamily="34" charset="0"/>
            </a:endParaRPr>
          </a:p>
        </p:txBody>
      </p:sp>
      <p:sp>
        <p:nvSpPr>
          <p:cNvPr id="71690" name="文本框 2"/>
          <p:cNvSpPr txBox="1"/>
          <p:nvPr/>
        </p:nvSpPr>
        <p:spPr>
          <a:xfrm>
            <a:off x="1298575" y="4373563"/>
            <a:ext cx="742950" cy="4968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200">
                <a:latin typeface="Arial" panose="020B0604020202020204" pitchFamily="34" charset="0"/>
              </a:rPr>
              <a:t>沉淀</a:t>
            </a:r>
            <a:endParaRPr lang="zh-CN" altLang="en-US" sz="22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1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3" grpId="0"/>
      <p:bldP spid="1116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29" name="文本框 45064"/>
          <p:cNvSpPr txBox="1"/>
          <p:nvPr/>
        </p:nvSpPr>
        <p:spPr>
          <a:xfrm>
            <a:off x="788988" y="1222375"/>
            <a:ext cx="577215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一、电极电势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73730" name="矩形 215042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73731" name="直接连接符 215043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732" name="矩形 114691"/>
          <p:cNvSpPr/>
          <p:nvPr/>
        </p:nvSpPr>
        <p:spPr>
          <a:xfrm>
            <a:off x="541338" y="1898650"/>
            <a:ext cx="8208962" cy="10747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buClr>
                <a:srgbClr val="C21F0E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电极电势：        </a:t>
            </a:r>
            <a:r>
              <a:rPr lang="el-GR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</a:rPr>
              <a:t>Ox/Red  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；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>
                <a:latin typeface="Arial" panose="020B0604020202020204" pitchFamily="34" charset="0"/>
              </a:rPr>
              <a:t> </a:t>
            </a:r>
            <a:r>
              <a:rPr lang="en-US" altLang="zh-CN" baseline="-25000">
                <a:latin typeface="Times New Roman" panose="02020603050405020304" pitchFamily="18" charset="0"/>
              </a:rPr>
              <a:t>+ </a:t>
            </a:r>
            <a:r>
              <a:rPr lang="zh-CN" altLang="en-US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>
                <a:latin typeface="Arial" panose="020B0604020202020204" pitchFamily="34" charset="0"/>
              </a:rPr>
              <a:t> </a:t>
            </a:r>
            <a:r>
              <a:rPr lang="en-US" altLang="zh-CN" baseline="-25000">
                <a:latin typeface="Times New Roman" panose="02020603050405020304" pitchFamily="18" charset="0"/>
              </a:rPr>
              <a:t>-</a:t>
            </a:r>
            <a:endParaRPr lang="en-US" altLang="zh-CN" baseline="-250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30000"/>
              </a:spcBef>
              <a:buClr>
                <a:srgbClr val="C21F0E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电池的电动势：</a:t>
            </a:r>
            <a:r>
              <a:rPr lang="en-US" altLang="zh-CN" i="1">
                <a:latin typeface="Times New Roman" panose="02020603050405020304" pitchFamily="18" charset="0"/>
                <a:sym typeface="Kingsoft Phonetic Plain" pitchFamily="2" charset="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aseline="30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Kingsoft Phonetic Plain" pitchFamily="2" charset="2"/>
              </a:rPr>
              <a:t>   </a:t>
            </a:r>
            <a:r>
              <a:rPr lang="en-US" altLang="zh-CN" i="1" baseline="3000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单位：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5715" name="文本占位符 115714"/>
          <p:cNvSpPr>
            <a:spLocks noGrp="1" noRot="1"/>
          </p:cNvSpPr>
          <p:nvPr>
            <p:ph type="body" idx="1"/>
          </p:nvPr>
        </p:nvSpPr>
        <p:spPr>
          <a:xfrm>
            <a:off x="541338" y="4322763"/>
            <a:ext cx="7772400" cy="1009650"/>
          </a:xfrm>
        </p:spPr>
        <p:txBody>
          <a:bodyPr anchor="t" anchorCtr="0"/>
          <a:p>
            <a:pPr defTabSz="914400">
              <a:lnSpc>
                <a:spcPct val="110000"/>
              </a:lnSpc>
              <a:spcBef>
                <a:spcPct val="10000"/>
              </a:spcBef>
              <a:buSzPct val="70000"/>
            </a:pPr>
            <a:r>
              <a:rPr lang="zh-CN" altLang="en-US" sz="2800" b="1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影响电极的因素：本性、离子浓度、温度、介质等。</a:t>
            </a:r>
            <a:endParaRPr lang="zh-CN" altLang="en-US" sz="2800" b="1" kern="1200" baseline="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5779" name="矩形 115716"/>
          <p:cNvSpPr>
            <a:spLocks noRot="1"/>
          </p:cNvSpPr>
          <p:nvPr/>
        </p:nvSpPr>
        <p:spPr>
          <a:xfrm>
            <a:off x="388938" y="5384800"/>
            <a:ext cx="8077200" cy="1152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609600" indent="-609600">
              <a:lnSpc>
                <a:spcPct val="110000"/>
              </a:lnSpc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无法测定电极电势的绝对值，只有相对值。选定一个电极做参比电极(</a:t>
            </a:r>
            <a:r>
              <a:rPr lang="en-US" altLang="zh-CN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reference electrode)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。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9878" name="矩形 114691"/>
          <p:cNvSpPr/>
          <p:nvPr/>
        </p:nvSpPr>
        <p:spPr>
          <a:xfrm>
            <a:off x="456248" y="3107055"/>
            <a:ext cx="8208962" cy="10826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buClr>
                <a:srgbClr val="C21F0E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</a:rPr>
              <a:t>标准电极电势：        </a:t>
            </a:r>
            <a:r>
              <a:rPr lang="el-GR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baseline="3000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θ</a:t>
            </a:r>
            <a:r>
              <a:rPr lang="en-US" altLang="zh-CN" baseline="-25000">
                <a:latin typeface="Times New Roman" panose="02020603050405020304" pitchFamily="18" charset="0"/>
              </a:rPr>
              <a:t>Ox/Red  </a:t>
            </a:r>
            <a:r>
              <a:rPr lang="zh-CN" altLang="en-US" baseline="-25000" dirty="0">
                <a:latin typeface="Times New Roman" panose="02020603050405020304" pitchFamily="18" charset="0"/>
              </a:rPr>
              <a:t>；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>
                <a:latin typeface="Arial" panose="020B0604020202020204" pitchFamily="34" charset="0"/>
              </a:rPr>
              <a:t> </a:t>
            </a:r>
            <a:r>
              <a:rPr lang="en-US" altLang="zh-CN" baseline="3000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θ</a:t>
            </a:r>
            <a:r>
              <a:rPr lang="en-US" altLang="zh-CN" baseline="-25000">
                <a:latin typeface="Times New Roman" panose="02020603050405020304" pitchFamily="18" charset="0"/>
              </a:rPr>
              <a:t>+ </a:t>
            </a:r>
            <a:r>
              <a:rPr lang="zh-CN" altLang="en-US" baseline="-25000" dirty="0">
                <a:latin typeface="Times New Roman" panose="02020603050405020304" pitchFamily="18" charset="0"/>
              </a:rPr>
              <a:t>，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>
                <a:latin typeface="Arial" panose="020B0604020202020204" pitchFamily="34" charset="0"/>
              </a:rPr>
              <a:t> </a:t>
            </a:r>
            <a:r>
              <a:rPr lang="en-US" altLang="zh-CN" baseline="3000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θ</a:t>
            </a:r>
            <a:r>
              <a:rPr lang="en-US" altLang="zh-CN" baseline="-25000">
                <a:latin typeface="Times New Roman" panose="02020603050405020304" pitchFamily="18" charset="0"/>
              </a:rPr>
              <a:t>-</a:t>
            </a:r>
            <a:endParaRPr lang="en-US" altLang="zh-CN" baseline="-25000">
              <a:latin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30000"/>
              </a:spcBef>
              <a:buClr>
                <a:srgbClr val="C21F0E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</a:rPr>
              <a:t>标准电池的电动势：</a:t>
            </a:r>
            <a:r>
              <a:rPr lang="en-US" altLang="zh-CN" i="1">
                <a:latin typeface="Times New Roman" panose="02020603050405020304" pitchFamily="18" charset="0"/>
                <a:sym typeface="Kingsoft Phonetic Plain" pitchFamily="2" charset="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aseline="3000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θ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 =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baseline="3000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θ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zh-CN" alt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 baseline="30000">
                <a:solidFill>
                  <a:schemeClr val="tx1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θ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zh-CN" altLang="en-US" dirty="0">
                <a:latin typeface="Times New Roman" panose="02020603050405020304" pitchFamily="18" charset="0"/>
                <a:sym typeface="Kingsoft Phonetic Plain" pitchFamily="2" charset="2"/>
              </a:rPr>
              <a:t> </a:t>
            </a:r>
            <a:endParaRPr lang="zh-CN" altLang="en-US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charRg st="0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 advAuto="1000" build="p"/>
      <p:bldP spid="757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3009" name="标题 6145"/>
          <p:cNvSpPr>
            <a:spLocks noGrp="1" noRot="1"/>
          </p:cNvSpPr>
          <p:nvPr>
            <p:ph type="title"/>
          </p:nvPr>
        </p:nvSpPr>
        <p:spPr>
          <a:xfrm>
            <a:off x="685800" y="404813"/>
            <a:ext cx="7772400" cy="655637"/>
          </a:xfrm>
        </p:spPr>
        <p:txBody>
          <a:bodyPr anchor="ctr" anchorCtr="0"/>
          <a:p>
            <a:r>
              <a:rPr lang="en-US" altLang="zh-CN" sz="4000" b="1"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3010" name="内容占位符 6146"/>
          <p:cNvSpPr>
            <a:spLocks noGrp="1" noRot="1"/>
          </p:cNvSpPr>
          <p:nvPr>
            <p:ph idx="1"/>
          </p:nvPr>
        </p:nvSpPr>
        <p:spPr>
          <a:xfrm>
            <a:off x="223838" y="1797050"/>
            <a:ext cx="8351837" cy="1838325"/>
          </a:xfrm>
        </p:spPr>
        <p:txBody>
          <a:bodyPr anchor="t" anchorCtr="0"/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</a:rPr>
              <a:t>氧化还原反应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oxidation-reduction reaction)：</a:t>
            </a:r>
            <a:r>
              <a:rPr lang="zh-CN" altLang="en-US" sz="2800">
                <a:solidFill>
                  <a:srgbClr val="0000FF"/>
                </a:solidFill>
              </a:rPr>
              <a:t>有电子得失或电子转移的反应，被称为氧化还原反应。</a:t>
            </a:r>
            <a:endParaRPr lang="zh-CN" altLang="en-US" sz="2800">
              <a:solidFill>
                <a:srgbClr val="0000FF"/>
              </a:solidFill>
            </a:endParaRPr>
          </a:p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Ø"/>
            </a:pP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43011" name="矩形 6147"/>
          <p:cNvSpPr>
            <a:spLocks noRot="1"/>
          </p:cNvSpPr>
          <p:nvPr/>
        </p:nvSpPr>
        <p:spPr>
          <a:xfrm>
            <a:off x="471488" y="1196975"/>
            <a:ext cx="7772400" cy="6556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一、氧化值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3012" name="直接连接符 6148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grpSp>
        <p:nvGrpSpPr>
          <p:cNvPr id="2073" name="组合 2072"/>
          <p:cNvGrpSpPr/>
          <p:nvPr/>
        </p:nvGrpSpPr>
        <p:grpSpPr>
          <a:xfrm>
            <a:off x="665163" y="3065463"/>
            <a:ext cx="7718425" cy="574675"/>
            <a:chOff x="513" y="1569"/>
            <a:chExt cx="4862" cy="362"/>
          </a:xfrm>
        </p:grpSpPr>
        <p:sp>
          <p:nvSpPr>
            <p:cNvPr id="43014" name="矩形 2073"/>
            <p:cNvSpPr/>
            <p:nvPr/>
          </p:nvSpPr>
          <p:spPr>
            <a:xfrm>
              <a:off x="4184" y="1598"/>
              <a:ext cx="312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     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15" name="矩形 2074"/>
            <p:cNvSpPr/>
            <p:nvPr/>
          </p:nvSpPr>
          <p:spPr>
            <a:xfrm>
              <a:off x="4187" y="1598"/>
              <a:ext cx="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)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16" name="矩形 2075"/>
            <p:cNvSpPr/>
            <p:nvPr/>
          </p:nvSpPr>
          <p:spPr>
            <a:xfrm>
              <a:off x="4087" y="1598"/>
              <a:ext cx="112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s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17" name="矩形 2076"/>
            <p:cNvSpPr/>
            <p:nvPr/>
          </p:nvSpPr>
          <p:spPr>
            <a:xfrm>
              <a:off x="4006" y="1598"/>
              <a:ext cx="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(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18" name="矩形 2077"/>
            <p:cNvSpPr/>
            <p:nvPr/>
          </p:nvSpPr>
          <p:spPr>
            <a:xfrm>
              <a:off x="3706" y="1598"/>
              <a:ext cx="286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Cu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19" name="矩形 2078"/>
            <p:cNvSpPr/>
            <p:nvPr/>
          </p:nvSpPr>
          <p:spPr>
            <a:xfrm>
              <a:off x="3407" y="1598"/>
              <a:ext cx="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)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0" name="矩形 2079"/>
            <p:cNvSpPr/>
            <p:nvPr/>
          </p:nvSpPr>
          <p:spPr>
            <a:xfrm>
              <a:off x="3168" y="1598"/>
              <a:ext cx="249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aq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1" name="矩形 2080"/>
            <p:cNvSpPr/>
            <p:nvPr/>
          </p:nvSpPr>
          <p:spPr>
            <a:xfrm>
              <a:off x="3084" y="1598"/>
              <a:ext cx="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(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2" name="矩形 2081"/>
            <p:cNvSpPr/>
            <p:nvPr/>
          </p:nvSpPr>
          <p:spPr>
            <a:xfrm>
              <a:off x="2544" y="1598"/>
              <a:ext cx="3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 Zn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3" name="矩形 2082"/>
            <p:cNvSpPr/>
            <p:nvPr/>
          </p:nvSpPr>
          <p:spPr>
            <a:xfrm>
              <a:off x="2176" y="1598"/>
              <a:ext cx="62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 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4" name="矩形 2083"/>
            <p:cNvSpPr/>
            <p:nvPr/>
          </p:nvSpPr>
          <p:spPr>
            <a:xfrm>
              <a:off x="2103" y="1598"/>
              <a:ext cx="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)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5" name="矩形 2084"/>
            <p:cNvSpPr/>
            <p:nvPr/>
          </p:nvSpPr>
          <p:spPr>
            <a:xfrm>
              <a:off x="2003" y="1598"/>
              <a:ext cx="112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s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6" name="矩形 2085"/>
            <p:cNvSpPr/>
            <p:nvPr/>
          </p:nvSpPr>
          <p:spPr>
            <a:xfrm>
              <a:off x="1922" y="1598"/>
              <a:ext cx="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(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7" name="矩形 2086"/>
            <p:cNvSpPr/>
            <p:nvPr/>
          </p:nvSpPr>
          <p:spPr>
            <a:xfrm>
              <a:off x="1642" y="1598"/>
              <a:ext cx="261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Zn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8" name="矩形 2087"/>
            <p:cNvSpPr/>
            <p:nvPr/>
          </p:nvSpPr>
          <p:spPr>
            <a:xfrm>
              <a:off x="1334" y="1598"/>
              <a:ext cx="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)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29" name="矩形 2088"/>
            <p:cNvSpPr/>
            <p:nvPr/>
          </p:nvSpPr>
          <p:spPr>
            <a:xfrm>
              <a:off x="1096" y="1598"/>
              <a:ext cx="249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aq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30" name="矩形 2089"/>
            <p:cNvSpPr/>
            <p:nvPr/>
          </p:nvSpPr>
          <p:spPr>
            <a:xfrm>
              <a:off x="1011" y="1598"/>
              <a:ext cx="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(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31" name="矩形 2090"/>
            <p:cNvSpPr/>
            <p:nvPr/>
          </p:nvSpPr>
          <p:spPr>
            <a:xfrm>
              <a:off x="513" y="1598"/>
              <a:ext cx="286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Cu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32" name="矩形 2091"/>
            <p:cNvSpPr/>
            <p:nvPr/>
          </p:nvSpPr>
          <p:spPr>
            <a:xfrm>
              <a:off x="2859" y="1650"/>
              <a:ext cx="16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30000">
                  <a:latin typeface="Arial" panose="020B0604020202020204" pitchFamily="34" charset="0"/>
                </a:rPr>
                <a:t>2+</a:t>
              </a:r>
              <a:endParaRPr lang="en-US" altLang="zh-CN" b="0" baseline="30000">
                <a:latin typeface="Arial" panose="020B0604020202020204"/>
              </a:endParaRPr>
            </a:p>
          </p:txBody>
        </p:sp>
        <p:sp>
          <p:nvSpPr>
            <p:cNvPr id="43033" name="矩形 2092"/>
            <p:cNvSpPr/>
            <p:nvPr/>
          </p:nvSpPr>
          <p:spPr>
            <a:xfrm>
              <a:off x="799" y="1641"/>
              <a:ext cx="166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 anchor="t" anchorCtr="0">
              <a:spAutoFit/>
            </a:bodyPr>
            <a:p>
              <a:r>
                <a:rPr lang="en-US" altLang="zh-CN" b="0" baseline="30000">
                  <a:latin typeface="Arial" panose="020B0604020202020204" pitchFamily="34" charset="0"/>
                </a:rPr>
                <a:t>2+</a:t>
              </a:r>
              <a:endParaRPr lang="en-US" altLang="zh-CN" b="0" baseline="30000">
                <a:latin typeface="Arial" panose="020B0604020202020204"/>
              </a:endParaRPr>
            </a:p>
          </p:txBody>
        </p:sp>
        <p:sp>
          <p:nvSpPr>
            <p:cNvPr id="43034" name="矩形 2093"/>
            <p:cNvSpPr/>
            <p:nvPr/>
          </p:nvSpPr>
          <p:spPr>
            <a:xfrm>
              <a:off x="4479" y="1606"/>
              <a:ext cx="896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zh-CN" altLang="en-US" b="0">
                  <a:latin typeface="宋体" panose="02010600030101010101" pitchFamily="2" charset="-122"/>
                </a:rPr>
                <a:t>得失电子</a:t>
              </a:r>
              <a:endParaRPr lang="zh-CN" altLang="en-US" b="0">
                <a:latin typeface="宋体" panose="02010600030101010101" pitchFamily="2" charset="-122"/>
              </a:endParaRPr>
            </a:p>
          </p:txBody>
        </p:sp>
        <p:sp>
          <p:nvSpPr>
            <p:cNvPr id="43035" name="矩形 2094"/>
            <p:cNvSpPr/>
            <p:nvPr/>
          </p:nvSpPr>
          <p:spPr>
            <a:xfrm>
              <a:off x="3530" y="1569"/>
              <a:ext cx="123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Symbol" panose="05050102010706020507" pitchFamily="18" charset="2"/>
                </a:rPr>
                <a:t>+</a:t>
              </a:r>
              <a:endParaRPr lang="en-US" altLang="zh-CN" b="0">
                <a:latin typeface="Symbol" panose="05050102010706020507" pitchFamily="18" charset="2"/>
              </a:endParaRPr>
            </a:p>
          </p:txBody>
        </p:sp>
        <p:sp>
          <p:nvSpPr>
            <p:cNvPr id="43036" name="矩形 2095"/>
            <p:cNvSpPr/>
            <p:nvPr/>
          </p:nvSpPr>
          <p:spPr>
            <a:xfrm>
              <a:off x="1457" y="1569"/>
              <a:ext cx="123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Symbol" panose="05050102010706020507" pitchFamily="18" charset="2"/>
                </a:rPr>
                <a:t>+</a:t>
              </a:r>
              <a:endParaRPr lang="en-US" altLang="zh-CN" b="0">
                <a:latin typeface="Symbol" panose="05050102010706020507" pitchFamily="18" charset="2"/>
              </a:endParaRPr>
            </a:p>
          </p:txBody>
        </p:sp>
        <p:graphicFrame>
          <p:nvGraphicFramePr>
            <p:cNvPr id="43037" name="对象 2098"/>
            <p:cNvGraphicFramePr>
              <a:graphicFrameLocks noChangeAspect="1"/>
            </p:cNvGraphicFramePr>
            <p:nvPr/>
          </p:nvGraphicFramePr>
          <p:xfrm>
            <a:off x="2200" y="1712"/>
            <a:ext cx="410" cy="1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" r:id="rId1" imgW="541020" imgH="205740" progId="ChemDraw.Document.5.0">
                    <p:embed/>
                  </p:oleObj>
                </mc:Choice>
                <mc:Fallback>
                  <p:oleObj name="" r:id="rId1" imgW="541020" imgH="205740" progId="ChemDraw.Document.5.0">
                    <p:embed/>
                    <p:pic>
                      <p:nvPicPr>
                        <p:cNvPr id="0" name="图片 3076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200" y="1712"/>
                          <a:ext cx="410" cy="1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00" name="组合 2099"/>
          <p:cNvGrpSpPr/>
          <p:nvPr/>
        </p:nvGrpSpPr>
        <p:grpSpPr>
          <a:xfrm>
            <a:off x="687388" y="3816350"/>
            <a:ext cx="7696200" cy="574675"/>
            <a:chOff x="517" y="1968"/>
            <a:chExt cx="4848" cy="362"/>
          </a:xfrm>
        </p:grpSpPr>
        <p:sp>
          <p:nvSpPr>
            <p:cNvPr id="43039" name="矩形 2100"/>
            <p:cNvSpPr/>
            <p:nvPr/>
          </p:nvSpPr>
          <p:spPr>
            <a:xfrm>
              <a:off x="3367" y="2005"/>
              <a:ext cx="2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zh-CN" altLang="en-US" b="0">
                  <a:latin typeface="Arial" panose="020B0604020202020204" pitchFamily="34" charset="0"/>
                </a:rPr>
                <a:t>）</a:t>
              </a:r>
              <a:endParaRPr lang="zh-CN" altLang="en-US" b="0">
                <a:latin typeface="Arial" panose="020B0604020202020204"/>
              </a:endParaRPr>
            </a:p>
          </p:txBody>
        </p:sp>
        <p:sp>
          <p:nvSpPr>
            <p:cNvPr id="43040" name="矩形 2101"/>
            <p:cNvSpPr/>
            <p:nvPr/>
          </p:nvSpPr>
          <p:spPr>
            <a:xfrm>
              <a:off x="3244" y="1997"/>
              <a:ext cx="1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g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41" name="矩形 2102"/>
            <p:cNvSpPr/>
            <p:nvPr/>
          </p:nvSpPr>
          <p:spPr>
            <a:xfrm>
              <a:off x="3052" y="2005"/>
              <a:ext cx="2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zh-CN" altLang="en-US" b="0">
                  <a:latin typeface="Arial" panose="020B0604020202020204" pitchFamily="34" charset="0"/>
                </a:rPr>
                <a:t>（</a:t>
              </a:r>
              <a:endParaRPr lang="zh-CN" altLang="en-US" b="0">
                <a:latin typeface="Arial" panose="020B0604020202020204"/>
              </a:endParaRPr>
            </a:p>
          </p:txBody>
        </p:sp>
        <p:sp>
          <p:nvSpPr>
            <p:cNvPr id="43042" name="矩形 2103"/>
            <p:cNvSpPr/>
            <p:nvPr/>
          </p:nvSpPr>
          <p:spPr>
            <a:xfrm>
              <a:off x="2521" y="1997"/>
              <a:ext cx="497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2HCl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43" name="矩形 2104"/>
            <p:cNvSpPr/>
            <p:nvPr/>
          </p:nvSpPr>
          <p:spPr>
            <a:xfrm>
              <a:off x="2464" y="1997"/>
              <a:ext cx="62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 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44" name="矩形 2105"/>
            <p:cNvSpPr/>
            <p:nvPr/>
          </p:nvSpPr>
          <p:spPr>
            <a:xfrm>
              <a:off x="2172" y="1997"/>
              <a:ext cx="62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 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45" name="矩形 2106"/>
            <p:cNvSpPr/>
            <p:nvPr/>
          </p:nvSpPr>
          <p:spPr>
            <a:xfrm>
              <a:off x="2014" y="2005"/>
              <a:ext cx="2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zh-CN" altLang="en-US" b="0">
                  <a:latin typeface="Arial" panose="020B0604020202020204" pitchFamily="34" charset="0"/>
                </a:rPr>
                <a:t>）</a:t>
              </a:r>
              <a:endParaRPr lang="zh-CN" altLang="en-US" b="0">
                <a:latin typeface="Arial" panose="020B0604020202020204"/>
              </a:endParaRPr>
            </a:p>
          </p:txBody>
        </p:sp>
        <p:sp>
          <p:nvSpPr>
            <p:cNvPr id="43046" name="矩形 2107"/>
            <p:cNvSpPr/>
            <p:nvPr/>
          </p:nvSpPr>
          <p:spPr>
            <a:xfrm>
              <a:off x="1891" y="1997"/>
              <a:ext cx="1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g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47" name="矩形 2108"/>
            <p:cNvSpPr/>
            <p:nvPr/>
          </p:nvSpPr>
          <p:spPr>
            <a:xfrm>
              <a:off x="1699" y="2005"/>
              <a:ext cx="2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zh-CN" altLang="en-US" b="0">
                  <a:latin typeface="Arial" panose="020B0604020202020204" pitchFamily="34" charset="0"/>
                </a:rPr>
                <a:t>（</a:t>
              </a:r>
              <a:endParaRPr lang="zh-CN" altLang="en-US" b="0">
                <a:latin typeface="Arial" panose="020B0604020202020204"/>
              </a:endParaRPr>
            </a:p>
          </p:txBody>
        </p:sp>
        <p:sp>
          <p:nvSpPr>
            <p:cNvPr id="43048" name="矩形 2109"/>
            <p:cNvSpPr/>
            <p:nvPr/>
          </p:nvSpPr>
          <p:spPr>
            <a:xfrm>
              <a:off x="1402" y="1997"/>
              <a:ext cx="211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Cl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49" name="矩形 2110"/>
            <p:cNvSpPr/>
            <p:nvPr/>
          </p:nvSpPr>
          <p:spPr>
            <a:xfrm>
              <a:off x="1018" y="2005"/>
              <a:ext cx="2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zh-CN" altLang="en-US" b="0">
                  <a:latin typeface="Arial" panose="020B0604020202020204" pitchFamily="34" charset="0"/>
                </a:rPr>
                <a:t>）</a:t>
              </a:r>
              <a:endParaRPr lang="zh-CN" altLang="en-US" b="0">
                <a:latin typeface="Arial" panose="020B0604020202020204"/>
              </a:endParaRPr>
            </a:p>
          </p:txBody>
        </p:sp>
        <p:sp>
          <p:nvSpPr>
            <p:cNvPr id="43050" name="矩形 2111"/>
            <p:cNvSpPr/>
            <p:nvPr/>
          </p:nvSpPr>
          <p:spPr>
            <a:xfrm>
              <a:off x="895" y="1997"/>
              <a:ext cx="12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g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51" name="矩形 2112"/>
            <p:cNvSpPr/>
            <p:nvPr/>
          </p:nvSpPr>
          <p:spPr>
            <a:xfrm>
              <a:off x="810" y="1997"/>
              <a:ext cx="74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(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52" name="矩形 2113"/>
            <p:cNvSpPr/>
            <p:nvPr/>
          </p:nvSpPr>
          <p:spPr>
            <a:xfrm>
              <a:off x="517" y="1997"/>
              <a:ext cx="162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Arial" panose="020B0604020202020204" pitchFamily="34" charset="0"/>
                </a:rPr>
                <a:t>H</a:t>
              </a:r>
              <a:endParaRPr lang="en-US" altLang="zh-CN" b="0">
                <a:latin typeface="Arial" panose="020B0604020202020204"/>
              </a:endParaRPr>
            </a:p>
          </p:txBody>
        </p:sp>
        <p:sp>
          <p:nvSpPr>
            <p:cNvPr id="43053" name="矩形 2114"/>
            <p:cNvSpPr/>
            <p:nvPr/>
          </p:nvSpPr>
          <p:spPr>
            <a:xfrm>
              <a:off x="1628" y="2073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2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43054" name="矩形 2115"/>
            <p:cNvSpPr/>
            <p:nvPr/>
          </p:nvSpPr>
          <p:spPr>
            <a:xfrm>
              <a:off x="675" y="2085"/>
              <a:ext cx="81" cy="21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 baseline="-25000">
                  <a:latin typeface="Arial" panose="020B0604020202020204" pitchFamily="34" charset="0"/>
                </a:rPr>
                <a:t>2</a:t>
              </a:r>
              <a:endParaRPr lang="en-US" altLang="zh-CN" b="0" baseline="-25000">
                <a:latin typeface="Arial" panose="020B0604020202020204"/>
              </a:endParaRPr>
            </a:p>
          </p:txBody>
        </p:sp>
        <p:sp>
          <p:nvSpPr>
            <p:cNvPr id="43055" name="矩形 2116"/>
            <p:cNvSpPr/>
            <p:nvPr/>
          </p:nvSpPr>
          <p:spPr>
            <a:xfrm>
              <a:off x="4469" y="2005"/>
              <a:ext cx="896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zh-CN" altLang="en-US" b="0">
                  <a:latin typeface="宋体" panose="02010600030101010101" pitchFamily="2" charset="-122"/>
                </a:rPr>
                <a:t>电子偏移</a:t>
              </a:r>
              <a:endParaRPr lang="zh-CN" altLang="en-US" b="0">
                <a:latin typeface="宋体" panose="02010600030101010101" pitchFamily="2" charset="-122"/>
              </a:endParaRPr>
            </a:p>
          </p:txBody>
        </p:sp>
        <p:sp>
          <p:nvSpPr>
            <p:cNvPr id="43056" name="矩形 2117"/>
            <p:cNvSpPr/>
            <p:nvPr/>
          </p:nvSpPr>
          <p:spPr>
            <a:xfrm>
              <a:off x="1225" y="1968"/>
              <a:ext cx="123" cy="3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 anchor="t" anchorCtr="0">
              <a:spAutoFit/>
            </a:bodyPr>
            <a:p>
              <a:r>
                <a:rPr lang="en-US" altLang="zh-CN" b="0">
                  <a:latin typeface="Symbol" panose="05050102010706020507" pitchFamily="18" charset="2"/>
                </a:rPr>
                <a:t>+</a:t>
              </a:r>
              <a:endParaRPr lang="en-US" altLang="zh-CN" b="0">
                <a:latin typeface="Symbol" panose="05050102010706020507" pitchFamily="18" charset="2"/>
              </a:endParaRPr>
            </a:p>
          </p:txBody>
        </p:sp>
        <p:graphicFrame>
          <p:nvGraphicFramePr>
            <p:cNvPr id="43057" name="对象 2118"/>
            <p:cNvGraphicFramePr>
              <a:graphicFrameLocks noChangeAspect="1"/>
            </p:cNvGraphicFramePr>
            <p:nvPr/>
          </p:nvGraphicFramePr>
          <p:xfrm>
            <a:off x="2144" y="2095"/>
            <a:ext cx="410" cy="1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" r:id="rId3" imgW="541020" imgH="205740" progId="ChemDraw.Document.5.0">
                    <p:embed/>
                  </p:oleObj>
                </mc:Choice>
                <mc:Fallback>
                  <p:oleObj name="" r:id="rId3" imgW="541020" imgH="205740" progId="ChemDraw.Document.5.0">
                    <p:embed/>
                    <p:pic>
                      <p:nvPicPr>
                        <p:cNvPr id="0" name="图片 3075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144" y="2095"/>
                          <a:ext cx="410" cy="12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058" name="文本框 1"/>
          <p:cNvSpPr txBox="1"/>
          <p:nvPr/>
        </p:nvSpPr>
        <p:spPr>
          <a:xfrm>
            <a:off x="117475" y="4786313"/>
            <a:ext cx="8480425" cy="1162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lvl="1" indent="0">
              <a:lnSpc>
                <a:spcPct val="12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氧化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物质失去电子的过程；还原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物质得到电子的过程</a:t>
            </a:r>
            <a:endParaRPr lang="zh-CN" alt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indent="0">
              <a:lnSpc>
                <a:spcPct val="12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氧化剂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获得电子的反应物；还原剂</a:t>
            </a:r>
            <a:r>
              <a:rPr lang="en-US" altLang="zh-CN" sz="240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失去电子的反应物</a:t>
            </a:r>
            <a:endParaRPr lang="zh-CN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75777" name="矩形 118789"/>
          <p:cNvSpPr/>
          <p:nvPr/>
        </p:nvSpPr>
        <p:spPr>
          <a:xfrm>
            <a:off x="684213" y="784225"/>
            <a:ext cx="2681287" cy="579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AutoNum type="arabicParenR"/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标准氢电极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778" name="矩形 118790"/>
          <p:cNvSpPr/>
          <p:nvPr/>
        </p:nvSpPr>
        <p:spPr>
          <a:xfrm>
            <a:off x="2613025" y="3636963"/>
            <a:ext cx="3095625" cy="4762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90000"/>
              </a:lnSpc>
              <a:buFont typeface="Wingdings" panose="05000000000000000000" pitchFamily="2" charset="2"/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规定 </a:t>
            </a:r>
            <a:r>
              <a:rPr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sz="2400" baseline="30000">
                <a:latin typeface="Times New Roman" panose="02020603050405020304" pitchFamily="18" charset="0"/>
                <a:sym typeface="Symbol" panose="05050102010706020507" pitchFamily="18" charset="2"/>
              </a:rPr>
              <a:t> 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baseline="-160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/H</a:t>
            </a:r>
            <a:r>
              <a:rPr lang="en-US" altLang="zh-CN" baseline="-44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=0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  <a:endParaRPr lang="en-US" altLang="zh-CN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75779" name="组合 118798"/>
          <p:cNvGrpSpPr/>
          <p:nvPr/>
        </p:nvGrpSpPr>
        <p:grpSpPr>
          <a:xfrm>
            <a:off x="365125" y="3016250"/>
            <a:ext cx="6183313" cy="1168400"/>
            <a:chOff x="10" y="878"/>
            <a:chExt cx="3895" cy="736"/>
          </a:xfrm>
        </p:grpSpPr>
        <p:sp>
          <p:nvSpPr>
            <p:cNvPr id="75780" name="文本框 118787"/>
            <p:cNvSpPr txBox="1"/>
            <p:nvPr/>
          </p:nvSpPr>
          <p:spPr>
            <a:xfrm>
              <a:off x="10" y="878"/>
              <a:ext cx="3895" cy="7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>
                <a:lnSpc>
                  <a:spcPct val="100000"/>
                </a:lnSpc>
                <a:buFont typeface="Wingdings" panose="05000000000000000000" pitchFamily="2" charset="2"/>
              </a:pPr>
              <a:r>
                <a:rPr lang="zh-CN" altLang="en-US" dirty="0">
                  <a:latin typeface="Times New Roman" panose="02020603050405020304" pitchFamily="18" charset="0"/>
                  <a:sym typeface="Symbol" panose="05050102010706020507" pitchFamily="18" charset="2"/>
                </a:rPr>
                <a:t>电极反应：2 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H</a:t>
              </a:r>
              <a:r>
                <a:rPr lang="en-US" altLang="zh-CN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+ 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+ 2e       H</a:t>
              </a:r>
              <a:r>
                <a:rPr lang="en-US" altLang="zh-CN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>
                <a:lnSpc>
                  <a:spcPct val="100000"/>
                </a:lnSpc>
                <a:buFont typeface="Wingdings" panose="05000000000000000000" pitchFamily="2" charset="2"/>
              </a:pPr>
              <a:r>
                <a:rPr lang="zh-CN" altLang="en-US">
                  <a:latin typeface="Times New Roman" panose="02020603050405020304" pitchFamily="18" charset="0"/>
                  <a:sym typeface="Symbol" panose="05050102010706020507" pitchFamily="18" charset="2"/>
                </a:rPr>
                <a:t>电对：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H</a:t>
              </a:r>
              <a:r>
                <a:rPr lang="en-US" altLang="zh-CN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/H</a:t>
              </a:r>
              <a:r>
                <a:rPr lang="en-US" altLang="zh-CN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  </a:t>
              </a:r>
              <a:r>
                <a:rPr lang="en-US" altLang="zh-CN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endPara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pic>
          <p:nvPicPr>
            <p:cNvPr id="75781" name="图片 11879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86" y="990"/>
              <a:ext cx="336" cy="14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3" name="矩形 2"/>
          <p:cNvSpPr/>
          <p:nvPr/>
        </p:nvSpPr>
        <p:spPr>
          <a:xfrm>
            <a:off x="5891213" y="3551238"/>
            <a:ext cx="144463" cy="14446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5783" name="文本框 3"/>
          <p:cNvSpPr txBox="1"/>
          <p:nvPr/>
        </p:nvSpPr>
        <p:spPr>
          <a:xfrm>
            <a:off x="631825" y="4435475"/>
            <a:ext cx="4121150" cy="16240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>
                <a:latin typeface="Times New Roman" panose="02020603050405020304" pitchFamily="18" charset="0"/>
                <a:sym typeface="Symbol" panose="05050102010706020507" pitchFamily="18" charset="2"/>
              </a:rPr>
              <a:t>表示为：</a:t>
            </a:r>
            <a:endParaRPr lang="zh-CN" altLang="en-US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>
                <a:latin typeface="Arial" panose="020B0604020202020204" pitchFamily="34" charset="0"/>
                <a:sym typeface="宋体" panose="02010600030101010101" pitchFamily="2" charset="-122"/>
              </a:rPr>
              <a:t>Pt</a:t>
            </a:r>
            <a:r>
              <a:rPr lang="en-US" altLang="zh-CN">
                <a:latin typeface="Arial" panose="020B0604020202020204" pitchFamily="34" charset="0"/>
              </a:rPr>
              <a:t>|H</a:t>
            </a:r>
            <a:r>
              <a:rPr lang="en-US" altLang="zh-CN" baseline="-25000">
                <a:latin typeface="Arial" panose="020B0604020202020204" pitchFamily="34" charset="0"/>
              </a:rPr>
              <a:t>2</a:t>
            </a:r>
            <a:r>
              <a:rPr lang="zh-CN" altLang="en-US">
                <a:latin typeface="Arial" panose="020B0604020202020204" pitchFamily="34" charset="0"/>
              </a:rPr>
              <a:t>（</a:t>
            </a:r>
            <a:r>
              <a:rPr lang="en-US" altLang="zh-CN">
                <a:latin typeface="Arial" panose="020B0604020202020204" pitchFamily="34" charset="0"/>
              </a:rPr>
              <a:t>g</a:t>
            </a:r>
            <a:r>
              <a:rPr lang="zh-CN" altLang="en-US">
                <a:latin typeface="Arial" panose="020B0604020202020204" pitchFamily="34" charset="0"/>
              </a:rPr>
              <a:t>，</a:t>
            </a:r>
            <a:r>
              <a:rPr lang="en-US" altLang="zh-CN">
                <a:latin typeface="Arial" panose="020B0604020202020204" pitchFamily="34" charset="0"/>
              </a:rPr>
              <a:t>p=100KPa</a:t>
            </a:r>
            <a:r>
              <a:rPr lang="zh-CN" altLang="en-US">
                <a:latin typeface="Arial" panose="020B0604020202020204" pitchFamily="34" charset="0"/>
              </a:rPr>
              <a:t>）</a:t>
            </a:r>
            <a:r>
              <a:rPr lang="en-US" altLang="zh-CN">
                <a:latin typeface="Arial" panose="020B0604020202020204" pitchFamily="34" charset="0"/>
              </a:rPr>
              <a:t>|</a:t>
            </a:r>
            <a:endParaRPr lang="en-US" altLang="zh-CN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>
                <a:latin typeface="Arial" panose="020B0604020202020204" pitchFamily="34" charset="0"/>
                <a:sym typeface="宋体" panose="02010600030101010101" pitchFamily="2" charset="-122"/>
              </a:rPr>
              <a:t>H</a:t>
            </a:r>
            <a:r>
              <a:rPr lang="en-US" altLang="zh-CN" baseline="30000">
                <a:latin typeface="Arial" panose="020B0604020202020204" pitchFamily="34" charset="0"/>
                <a:sym typeface="宋体" panose="02010600030101010101" pitchFamily="2" charset="-122"/>
              </a:rPr>
              <a:t>+</a:t>
            </a:r>
            <a:r>
              <a:rPr lang="zh-CN" altLang="en-US">
                <a:latin typeface="Arial" panose="020B0604020202020204" pitchFamily="34" charset="0"/>
                <a:sym typeface="宋体" panose="02010600030101010101" pitchFamily="2" charset="-122"/>
              </a:rPr>
              <a:t>（</a:t>
            </a:r>
            <a:r>
              <a:rPr lang="en-US" altLang="zh-CN">
                <a:latin typeface="Arial" panose="020B0604020202020204" pitchFamily="34" charset="0"/>
                <a:sym typeface="宋体" panose="02010600030101010101" pitchFamily="2" charset="-122"/>
              </a:rPr>
              <a:t>1.0mol/L</a:t>
            </a:r>
            <a:r>
              <a:rPr lang="zh-CN" altLang="en-US">
                <a:latin typeface="Arial" panose="020B0604020202020204" pitchFamily="34" charset="0"/>
                <a:sym typeface="宋体" panose="02010600030101010101" pitchFamily="2" charset="-122"/>
              </a:rPr>
              <a:t>）</a:t>
            </a:r>
            <a:endParaRPr lang="zh-CN" altLang="en-US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pic>
        <p:nvPicPr>
          <p:cNvPr id="75784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EFF8FF"/>
              </a:clrFrom>
              <a:clrTo>
                <a:srgbClr val="EFF8FF">
                  <a:alpha val="0"/>
                </a:srgbClr>
              </a:clrTo>
            </a:clrChange>
            <a:lum contrast="11999"/>
          </a:blip>
          <a:srcRect l="2350" t="10129" r="2115" b="2971"/>
          <a:stretch>
            <a:fillRect/>
          </a:stretch>
        </p:blipFill>
        <p:spPr>
          <a:xfrm>
            <a:off x="463550" y="1363663"/>
            <a:ext cx="7394575" cy="1590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85" name="图片 118792"/>
          <p:cNvPicPr>
            <a:picLocks noChangeAspect="1"/>
          </p:cNvPicPr>
          <p:nvPr/>
        </p:nvPicPr>
        <p:blipFill>
          <a:blip r:embed="rId3"/>
          <a:srcRect l="-772" r="3435"/>
          <a:stretch>
            <a:fillRect/>
          </a:stretch>
        </p:blipFill>
        <p:spPr>
          <a:xfrm>
            <a:off x="6205538" y="3078163"/>
            <a:ext cx="2320925" cy="3457575"/>
          </a:xfrm>
          <a:prstGeom prst="rect">
            <a:avLst/>
          </a:prstGeom>
          <a:noFill/>
          <a:ln w="9525" cap="flat" cmpd="sng">
            <a:solidFill>
              <a:srgbClr val="8A8C44"/>
            </a:solidFill>
            <a:prstDash val="solid"/>
            <a:miter/>
            <a:headEnd type="none" w="sm" len="sm"/>
            <a:tailEnd type="none" w="sm" len="sm"/>
          </a:ln>
        </p:spPr>
      </p:pic>
      <p:pic>
        <p:nvPicPr>
          <p:cNvPr id="75786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538" y="3908425"/>
            <a:ext cx="130175" cy="26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87" name="文本框 1"/>
          <p:cNvSpPr txBox="1"/>
          <p:nvPr/>
        </p:nvSpPr>
        <p:spPr>
          <a:xfrm>
            <a:off x="6134100" y="3924300"/>
            <a:ext cx="395288" cy="3127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200" b="0">
                <a:latin typeface="Times New Roman" panose="02020603050405020304" pitchFamily="18" charset="0"/>
              </a:rPr>
              <a:t>H</a:t>
            </a:r>
            <a:r>
              <a:rPr lang="en-US" altLang="zh-CN" sz="1200" b="0" baseline="-25000">
                <a:latin typeface="Times New Roman" panose="02020603050405020304" pitchFamily="18" charset="0"/>
              </a:rPr>
              <a:t>2</a:t>
            </a:r>
            <a:endParaRPr lang="en-US" altLang="zh-CN" sz="1200" b="0" baseline="-25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0" y="1898650"/>
            <a:ext cx="6278563" cy="4608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898" name="文本框 46087"/>
          <p:cNvSpPr txBox="1"/>
          <p:nvPr/>
        </p:nvSpPr>
        <p:spPr>
          <a:xfrm>
            <a:off x="668338" y="608013"/>
            <a:ext cx="469900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2)标准电极电势的测定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80899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A2A4B3"/>
              </a:clrFrom>
              <a:clrTo>
                <a:srgbClr val="A2A4B3">
                  <a:alpha val="0"/>
                </a:srgbClr>
              </a:clrTo>
            </a:clrChange>
          </a:blip>
          <a:srcRect l="23509" r="34619" b="85866"/>
          <a:stretch>
            <a:fillRect/>
          </a:stretch>
        </p:blipFill>
        <p:spPr>
          <a:xfrm>
            <a:off x="1082675" y="1143000"/>
            <a:ext cx="2727325" cy="60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533775" y="848360"/>
            <a:ext cx="1101090" cy="11988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 fontAlgn="base"/>
            <a:r>
              <a:rPr lang="zh-CN" altLang="en-US" sz="6000" strike="noStrike" noProof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？</a:t>
            </a:r>
            <a:endParaRPr lang="zh-CN" altLang="en-US" sz="6000" strike="noStrike" noProof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1" name="文本框 46087"/>
          <p:cNvSpPr txBox="1"/>
          <p:nvPr/>
        </p:nvSpPr>
        <p:spPr>
          <a:xfrm>
            <a:off x="668338" y="608013"/>
            <a:ext cx="469900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2)标准电极电势的测定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pic>
        <p:nvPicPr>
          <p:cNvPr id="81922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EFF8FF"/>
              </a:clrFrom>
              <a:clrTo>
                <a:srgbClr val="EFF8FF">
                  <a:alpha val="0"/>
                </a:srgbClr>
              </a:clrTo>
            </a:clrChange>
            <a:lum contrast="17998"/>
          </a:blip>
          <a:srcRect t="14311" b="37540"/>
          <a:stretch>
            <a:fillRect/>
          </a:stretch>
        </p:blipFill>
        <p:spPr>
          <a:xfrm>
            <a:off x="606425" y="1401763"/>
            <a:ext cx="7440613" cy="2371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文本框 2"/>
          <p:cNvSpPr txBox="1"/>
          <p:nvPr/>
        </p:nvSpPr>
        <p:spPr>
          <a:xfrm>
            <a:off x="1824038" y="3976688"/>
            <a:ext cx="4494212" cy="10810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00000"/>
              </a:lnSpc>
              <a:spcBef>
                <a:spcPct val="30000"/>
              </a:spcBef>
              <a:buClr>
                <a:srgbClr val="C21F0E"/>
              </a:buClr>
              <a:buFont typeface="Wingdings" panose="05000000000000000000" pitchFamily="2" charset="2"/>
            </a:pPr>
            <a:r>
              <a:rPr lang="en-US" altLang="zh-CN" i="1">
                <a:latin typeface="Times New Roman" panose="02020603050405020304" pitchFamily="18" charset="0"/>
                <a:sym typeface="Kingsoft Phonetic Plain" pitchFamily="2" charset="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θ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l-GR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θ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aseline="30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l-GR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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θ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endParaRPr lang="en-US" altLang="zh-CN" baseline="-250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Bef>
                <a:spcPct val="30000"/>
              </a:spcBef>
              <a:buClr>
                <a:srgbClr val="C21F0E"/>
              </a:buClr>
              <a:buFont typeface="Wingdings" panose="05000000000000000000" pitchFamily="2" charset="2"/>
            </a:pP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          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el-GR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θ</a:t>
            </a:r>
            <a:r>
              <a:rPr lang="en-US" altLang="zh-CN" b="0" dirty="0">
                <a:latin typeface="Times New Roman" panose="02020603050405020304" pitchFamily="18" charset="0"/>
                <a:sym typeface="宋体" panose="02010600030101010101" pitchFamily="2" charset="-122"/>
              </a:rPr>
              <a:t>(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Cu</a:t>
            </a:r>
            <a:r>
              <a:rPr lang="en-US" altLang="zh-CN" b="0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2+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/Cu)-</a:t>
            </a:r>
            <a:r>
              <a:rPr lang="el-GR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θ</a:t>
            </a:r>
            <a:r>
              <a:rPr lang="en-US" altLang="zh-CN" b="0" dirty="0">
                <a:latin typeface="Times New Roman" panose="02020603050405020304" pitchFamily="18" charset="0"/>
                <a:sym typeface="宋体" panose="02010600030101010101" pitchFamily="2" charset="-122"/>
              </a:rPr>
              <a:t>(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b="0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/H</a:t>
            </a:r>
            <a:r>
              <a:rPr lang="en-US" altLang="zh-CN" b="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zh-CN" b="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1924" name="文本框 3"/>
          <p:cNvSpPr txBox="1"/>
          <p:nvPr/>
        </p:nvSpPr>
        <p:spPr>
          <a:xfrm>
            <a:off x="1824038" y="5138738"/>
            <a:ext cx="4605337" cy="108108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00000"/>
              </a:lnSpc>
              <a:spcBef>
                <a:spcPct val="30000"/>
              </a:spcBef>
              <a:buClr>
                <a:srgbClr val="C21F0E"/>
              </a:buClr>
              <a:buFont typeface="Wingdings" panose="05000000000000000000" pitchFamily="2" charset="2"/>
            </a:pPr>
            <a:r>
              <a:rPr lang="el-GR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θ</a:t>
            </a:r>
            <a:r>
              <a:rPr lang="en-US" altLang="zh-CN" b="0" dirty="0">
                <a:latin typeface="Times New Roman" panose="02020603050405020304" pitchFamily="18" charset="0"/>
                <a:sym typeface="宋体" panose="02010600030101010101" pitchFamily="2" charset="-122"/>
              </a:rPr>
              <a:t>(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Cu</a:t>
            </a:r>
            <a:r>
              <a:rPr lang="en-US" altLang="zh-CN" b="0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2+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/Cu) 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lang="en-US" altLang="zh-CN" b="0" i="1">
                <a:latin typeface="Times New Roman" panose="02020603050405020304" pitchFamily="18" charset="0"/>
                <a:sym typeface="Kingsoft Phonetic Plain" pitchFamily="2" charset="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θ </a:t>
            </a:r>
            <a:r>
              <a:rPr lang="en-US" altLang="zh-CN">
                <a:latin typeface="Times New Roman" panose="02020603050405020304" pitchFamily="18" charset="0"/>
                <a:sym typeface="宋体" panose="02010600030101010101" pitchFamily="2" charset="-122"/>
              </a:rPr>
              <a:t>+ </a:t>
            </a:r>
            <a:r>
              <a:rPr lang="el-GR" altLang="zh-CN" i="1" dirty="0"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en-US" altLang="zh-CN" baseline="30000">
                <a:solidFill>
                  <a:schemeClr val="tx1"/>
                </a:solidFill>
                <a:latin typeface="Times New Roman" panose="02020603050405020304" pitchFamily="18" charset="0"/>
                <a:sym typeface="宋体" panose="02010600030101010101" pitchFamily="2" charset="-122"/>
              </a:rPr>
              <a:t>θ</a:t>
            </a:r>
            <a:r>
              <a:rPr lang="en-US" altLang="zh-CN" b="0" dirty="0">
                <a:latin typeface="Times New Roman" panose="02020603050405020304" pitchFamily="18" charset="0"/>
                <a:sym typeface="宋体" panose="02010600030101010101" pitchFamily="2" charset="-122"/>
              </a:rPr>
              <a:t>(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altLang="zh-CN" b="0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/H</a:t>
            </a:r>
            <a:r>
              <a:rPr lang="en-US" altLang="zh-CN" b="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="0" dirty="0"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en-US" altLang="zh-CN" b="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Bef>
                <a:spcPct val="30000"/>
              </a:spcBef>
              <a:buClr>
                <a:srgbClr val="C21F0E"/>
              </a:buClr>
              <a:buFont typeface="Wingdings" panose="05000000000000000000" pitchFamily="2" charset="2"/>
            </a:pPr>
            <a:r>
              <a:rPr lang="zh-CN" altLang="en-US">
                <a:latin typeface="Arial" panose="020B0604020202020204" pitchFamily="34" charset="0"/>
                <a:ea typeface="宋体" panose="02010600030101010101" pitchFamily="2" charset="-122"/>
              </a:rPr>
              <a:t>               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b="0">
                <a:latin typeface="Times New Roman" panose="02020603050405020304" pitchFamily="18" charset="0"/>
              </a:rPr>
              <a:t>= 0.340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0">
                <a:latin typeface="Times New Roman" panose="02020603050405020304" pitchFamily="18" charset="0"/>
              </a:rPr>
              <a:t>V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2945" name="对象 118794"/>
          <p:cNvGraphicFramePr/>
          <p:nvPr/>
        </p:nvGraphicFramePr>
        <p:xfrm>
          <a:off x="722313" y="1570038"/>
          <a:ext cx="4087812" cy="278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2971800" imgH="2247900" progId="Paint.Picture">
                  <p:embed/>
                </p:oleObj>
              </mc:Choice>
              <mc:Fallback>
                <p:oleObj name="" r:id="rId1" imgW="2971800" imgH="2247900" progId="Paint.Picture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2313" y="1570038"/>
                        <a:ext cx="4087812" cy="2782887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8A8C44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6" name="文本框 46087"/>
          <p:cNvSpPr txBox="1"/>
          <p:nvPr/>
        </p:nvSpPr>
        <p:spPr>
          <a:xfrm>
            <a:off x="668338" y="608013"/>
            <a:ext cx="4699000" cy="5842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2)标准电极电势的测定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14338" y="5145088"/>
            <a:ext cx="8077200" cy="1009650"/>
            <a:chOff x="840" y="5640"/>
            <a:chExt cx="12720" cy="1590"/>
          </a:xfrm>
        </p:grpSpPr>
        <p:sp>
          <p:nvSpPr>
            <p:cNvPr id="82948" name="文本框 46088"/>
            <p:cNvSpPr txBox="1"/>
            <p:nvPr/>
          </p:nvSpPr>
          <p:spPr>
            <a:xfrm>
              <a:off x="3440" y="6412"/>
              <a:ext cx="6720" cy="81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i="1">
                  <a:latin typeface="Arial" panose="020B0604020202020204" pitchFamily="34" charset="0"/>
                  <a:sym typeface="Symbol" panose="05050102010706020507" pitchFamily="18" charset="2"/>
                </a:rPr>
                <a:t></a:t>
              </a:r>
              <a:r>
                <a:rPr lang="en-US" altLang="zh-CN">
                  <a:latin typeface="Arial" panose="020B0604020202020204" pitchFamily="34" charset="0"/>
                  <a:sym typeface="Kingsoft Phonetic Plain" pitchFamily="2" charset="2"/>
                </a:rPr>
                <a:t> </a:t>
              </a:r>
              <a:r>
                <a:rPr lang="en-US" altLang="zh-CN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</a:t>
              </a:r>
              <a:r>
                <a:rPr lang="en-US" altLang="zh-CN" baseline="-25000">
                  <a:latin typeface="Times New Roman" panose="02020603050405020304" pitchFamily="18" charset="0"/>
                  <a:sym typeface="Kingsoft Phonetic Plain" pitchFamily="2" charset="2"/>
                </a:rPr>
                <a:t>Zn </a:t>
              </a:r>
              <a:r>
                <a:rPr lang="en-US" altLang="zh-CN" baseline="-10000">
                  <a:latin typeface="Times New Roman" panose="02020603050405020304" pitchFamily="18" charset="0"/>
                  <a:sym typeface="Kingsoft Phonetic Plain" pitchFamily="2" charset="2"/>
                </a:rPr>
                <a:t>2+</a:t>
              </a:r>
              <a:r>
                <a:rPr lang="en-US" altLang="zh-CN" baseline="-25000">
                  <a:latin typeface="Times New Roman" panose="02020603050405020304" pitchFamily="18" charset="0"/>
                  <a:sym typeface="Kingsoft Phonetic Plain" pitchFamily="2" charset="2"/>
                </a:rPr>
                <a:t>/Zn</a:t>
              </a:r>
              <a:r>
                <a:rPr lang="en-US" altLang="zh-CN" i="1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zh-CN" i="1">
                  <a:latin typeface="Times New Roman" panose="02020603050405020304" pitchFamily="18" charset="0"/>
                  <a:sym typeface="Symbol" panose="05050102010706020507" pitchFamily="18" charset="2"/>
                </a:rPr>
                <a:t>= </a:t>
              </a:r>
              <a:r>
                <a:rPr lang="en-US" altLang="en-US">
                  <a:latin typeface="Times New Roman" panose="02020603050405020304" pitchFamily="18" charset="0"/>
                </a:rPr>
                <a:t>－0.762V</a:t>
              </a:r>
              <a:endParaRPr lang="zh-CN" altLang="en-US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49" name="文本框 46094"/>
            <p:cNvSpPr txBox="1"/>
            <p:nvPr/>
          </p:nvSpPr>
          <p:spPr>
            <a:xfrm>
              <a:off x="840" y="5640"/>
              <a:ext cx="12720" cy="720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en-US" sz="2400">
                  <a:latin typeface="Times New Roman" panose="02020603050405020304" pitchFamily="18" charset="0"/>
                </a:rPr>
                <a:t>-</a:t>
              </a:r>
              <a:r>
                <a:rPr lang="zh-CN" altLang="en-US" sz="24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) </a:t>
              </a:r>
              <a:r>
                <a:rPr lang="en-US" altLang="en-US" sz="2400">
                  <a:latin typeface="Times New Roman" panose="02020603050405020304" pitchFamily="18" charset="0"/>
                </a:rPr>
                <a:t>Zn</a:t>
              </a:r>
              <a:r>
                <a:rPr lang="en-US" altLang="zh-CN" sz="2400">
                  <a:latin typeface="Times New Roman" panose="02020603050405020304" pitchFamily="18" charset="0"/>
                </a:rPr>
                <a:t>(s)</a:t>
              </a:r>
              <a:r>
                <a:rPr lang="en-US" altLang="en-US" sz="2400">
                  <a:latin typeface="Times New Roman" panose="02020603050405020304" pitchFamily="18" charset="0"/>
                  <a:sym typeface="Symbol" panose="05050102010706020507" pitchFamily="18" charset="2"/>
                </a:rPr>
                <a:t>Zn</a:t>
              </a:r>
              <a:r>
                <a:rPr lang="en-US" altLang="en-US" sz="2400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2+</a:t>
              </a:r>
              <a:r>
                <a:rPr lang="en-US" altLang="en-US" sz="2400">
                  <a:latin typeface="Times New Roman" panose="02020603050405020304" pitchFamily="18" charset="0"/>
                  <a:sym typeface="Symbol" panose="05050102010706020507" pitchFamily="18" charset="2"/>
                </a:rPr>
                <a:t>(1mol·L</a:t>
              </a:r>
              <a:r>
                <a:rPr lang="en-US" altLang="en-US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-1</a:t>
              </a:r>
              <a:r>
                <a:rPr lang="en-US" altLang="en-US" sz="2400">
                  <a:latin typeface="Times New Roman" panose="02020603050405020304" pitchFamily="18" charset="0"/>
                  <a:sym typeface="Symbol" panose="05050102010706020507" pitchFamily="18" charset="2"/>
                </a:rPr>
                <a:t>)H</a:t>
              </a:r>
              <a:r>
                <a:rPr lang="en-US" altLang="en-US" sz="2400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+</a:t>
              </a:r>
              <a:r>
                <a:rPr lang="en-US" altLang="en-US" sz="2400">
                  <a:latin typeface="Times New Roman" panose="02020603050405020304" pitchFamily="18" charset="0"/>
                  <a:sym typeface="Symbol" panose="05050102010706020507" pitchFamily="18" charset="2"/>
                </a:rPr>
                <a:t>(1mol·L</a:t>
              </a:r>
              <a:r>
                <a:rPr lang="en-US" altLang="en-US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-1</a:t>
              </a:r>
              <a:r>
                <a:rPr lang="en-US" altLang="en-US" sz="2400">
                  <a:latin typeface="Times New Roman" panose="02020603050405020304" pitchFamily="18" charset="0"/>
                  <a:sym typeface="Symbol" panose="05050102010706020507" pitchFamily="18" charset="2"/>
                </a:rPr>
                <a:t>)</a:t>
              </a:r>
              <a:r>
                <a:rPr lang="en-US" altLang="en-US" sz="2400">
                  <a:latin typeface="Times New Roman" panose="02020603050405020304" pitchFamily="18" charset="0"/>
                </a:rPr>
                <a:t>H</a:t>
              </a:r>
              <a:r>
                <a:rPr lang="en-US" altLang="en-US" sz="2400" baseline="-25000">
                  <a:latin typeface="Times New Roman" panose="02020603050405020304" pitchFamily="18" charset="0"/>
                </a:rPr>
                <a:t>2</a:t>
              </a:r>
              <a:r>
                <a:rPr lang="en-US" altLang="en-US" sz="2400">
                  <a:latin typeface="Times New Roman" panose="02020603050405020304" pitchFamily="18" charset="0"/>
                </a:rPr>
                <a:t>(10</a:t>
              </a:r>
              <a:r>
                <a:rPr lang="en-US" altLang="en-US" sz="2400" baseline="30000">
                  <a:latin typeface="Times New Roman" panose="02020603050405020304" pitchFamily="18" charset="0"/>
                </a:rPr>
                <a:t>5</a:t>
              </a:r>
              <a:r>
                <a:rPr lang="en-US" altLang="en-US" sz="2400">
                  <a:latin typeface="Times New Roman" panose="02020603050405020304" pitchFamily="18" charset="0"/>
                </a:rPr>
                <a:t>Pa)</a:t>
              </a:r>
              <a:r>
                <a:rPr lang="en-US" altLang="en-US" sz="2400">
                  <a:latin typeface="Times New Roman" panose="02020603050405020304" pitchFamily="18" charset="0"/>
                  <a:sym typeface="Symbol" panose="05050102010706020507" pitchFamily="18" charset="2"/>
                </a:rPr>
                <a:t></a:t>
              </a:r>
              <a:r>
                <a:rPr lang="en-US" altLang="en-US" sz="2400">
                  <a:latin typeface="Times New Roman" panose="02020603050405020304" pitchFamily="18" charset="0"/>
                </a:rPr>
                <a:t>Pt </a:t>
              </a:r>
              <a:r>
                <a:rPr lang="en-US" altLang="zh-CN" sz="2400">
                  <a:latin typeface="Times New Roman" panose="02020603050405020304" pitchFamily="18" charset="0"/>
                </a:rPr>
                <a:t>(s)</a:t>
              </a:r>
              <a:r>
                <a:rPr lang="en-US" altLang="en-US" sz="2400" baseline="30000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en-US" sz="2400">
                  <a:latin typeface="Times New Roman" panose="02020603050405020304" pitchFamily="18" charset="0"/>
                  <a:sym typeface="Symbol" panose="05050102010706020507" pitchFamily="18" charset="2"/>
                </a:rPr>
                <a:t>(+)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82950" name="文本框 3"/>
          <p:cNvSpPr txBox="1"/>
          <p:nvPr/>
        </p:nvSpPr>
        <p:spPr>
          <a:xfrm>
            <a:off x="5368925" y="1874838"/>
            <a:ext cx="2065338" cy="13398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i="1">
                <a:latin typeface="Times New Roman" panose="02020603050405020304" pitchFamily="18" charset="0"/>
                <a:sym typeface="Kingsoft Phonetic Plain" pitchFamily="2" charset="2"/>
              </a:rPr>
              <a:t>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baseline="300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zh-CN" altLang="en-US" i="1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l-GR" altLang="zh-CN" i="1" dirty="0">
                <a:latin typeface="Arial" panose="020B0604020202020204" pitchFamily="34" charset="0"/>
                <a:sym typeface="Symbol" panose="05050102010706020507" pitchFamily="18" charset="2"/>
              </a:rPr>
              <a:t>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endParaRPr lang="en-US" altLang="zh-CN" baseline="-250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sym typeface="Kingsoft Phonetic Plain" pitchFamily="2" charset="2"/>
              </a:rPr>
              <a:t> 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2951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925" y="2825750"/>
            <a:ext cx="1911350" cy="571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21861" name="标题 121860"/>
          <p:cNvSpPr>
            <a:spLocks noGrp="1" noRot="1"/>
          </p:cNvSpPr>
          <p:nvPr>
            <p:ph type="title"/>
          </p:nvPr>
        </p:nvSpPr>
        <p:spPr>
          <a:xfrm>
            <a:off x="798513" y="658813"/>
            <a:ext cx="3733800" cy="685800"/>
          </a:xfrm>
        </p:spPr>
        <p:txBody>
          <a:bodyPr anchor="b" anchorCtr="0"/>
          <a:p>
            <a:pPr algn="l"/>
            <a:r>
              <a:rPr lang="zh-CN" altLang="en-US" sz="3600" b="1" u="sng" dirty="0">
                <a:latin typeface="黑体" panose="02010609060101010101" pitchFamily="2" charset="-122"/>
                <a:ea typeface="黑体" panose="02010609060101010101" pitchFamily="2" charset="-122"/>
              </a:rPr>
              <a:t>甘 汞 电 极</a:t>
            </a:r>
            <a:endParaRPr lang="zh-CN" altLang="en-US" sz="3600" b="1" u="sng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77826" name="组合 121862"/>
          <p:cNvGrpSpPr/>
          <p:nvPr/>
        </p:nvGrpSpPr>
        <p:grpSpPr>
          <a:xfrm>
            <a:off x="6270625" y="1390650"/>
            <a:ext cx="2532063" cy="5124450"/>
            <a:chOff x="3696" y="480"/>
            <a:chExt cx="1710" cy="3408"/>
          </a:xfrm>
        </p:grpSpPr>
        <p:pic>
          <p:nvPicPr>
            <p:cNvPr id="77827" name="图片 121859" descr="d7z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96" y="480"/>
              <a:ext cx="1710" cy="3408"/>
            </a:xfrm>
            <a:prstGeom prst="rect">
              <a:avLst/>
            </a:prstGeom>
            <a:noFill/>
            <a:ln w="9525" cap="flat" cmpd="sng">
              <a:solidFill>
                <a:srgbClr val="8A8C44"/>
              </a:solidFill>
              <a:prstDash val="solid"/>
              <a:miter/>
              <a:headEnd type="none" w="med" len="med"/>
              <a:tailEnd type="none" w="med" len="med"/>
            </a:ln>
          </p:spPr>
        </p:pic>
        <p:sp>
          <p:nvSpPr>
            <p:cNvPr id="77828" name="文本框 121861"/>
            <p:cNvSpPr txBox="1"/>
            <p:nvPr/>
          </p:nvSpPr>
          <p:spPr>
            <a:xfrm>
              <a:off x="4014" y="3430"/>
              <a:ext cx="499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anchor="t" anchorCtr="0">
              <a:spAutoFit/>
            </a:bodyPr>
            <a:p>
              <a:pPr>
                <a:lnSpc>
                  <a:spcPct val="100000"/>
                </a:lnSpc>
              </a:pPr>
              <a:endParaRPr lang="zh-CN" altLang="en-US" sz="1800" b="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82946" name="对象 123914"/>
          <p:cNvGraphicFramePr/>
          <p:nvPr/>
        </p:nvGraphicFramePr>
        <p:xfrm>
          <a:off x="266700" y="1700213"/>
          <a:ext cx="588962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2" imgW="5920740" imgH="944880" progId="Paint.Picture">
                  <p:embed/>
                </p:oleObj>
              </mc:Choice>
              <mc:Fallback>
                <p:oleObj name="" r:id="rId2" imgW="5920740" imgH="944880" progId="Paint.Picture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3">
                        <a:lum contrast="17998"/>
                      </a:blip>
                      <a:stretch>
                        <a:fillRect/>
                      </a:stretch>
                    </p:blipFill>
                    <p:spPr>
                      <a:xfrm>
                        <a:off x="266700" y="1700213"/>
                        <a:ext cx="5889625" cy="99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4437063"/>
            <a:ext cx="5783262" cy="106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lum contrast="11999"/>
          </a:blip>
          <a:srcRect t="11278"/>
          <a:stretch>
            <a:fillRect/>
          </a:stretch>
        </p:blipFill>
        <p:spPr>
          <a:xfrm>
            <a:off x="138113" y="3049588"/>
            <a:ext cx="5935662" cy="900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84993" name="文本框 126981"/>
          <p:cNvSpPr txBox="1"/>
          <p:nvPr/>
        </p:nvSpPr>
        <p:spPr>
          <a:xfrm>
            <a:off x="622300" y="481013"/>
            <a:ext cx="7562850" cy="6445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600" u="sng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</a:t>
            </a:r>
            <a:r>
              <a:rPr lang="zh-CN" altLang="en-US" sz="3600" u="sng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）标准电极电势表说明</a:t>
            </a:r>
            <a:endParaRPr lang="zh-CN" altLang="en-US" sz="3600" u="sng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84994" name="文本框 126982"/>
          <p:cNvSpPr txBox="1"/>
          <p:nvPr/>
        </p:nvSpPr>
        <p:spPr>
          <a:xfrm>
            <a:off x="474663" y="1306513"/>
            <a:ext cx="8320087" cy="4824412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342900" indent="-342900"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1、采用的电势是还原电势。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2、标准电极电势不具有加和性。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</a:pPr>
            <a:endParaRPr lang="zh-CN" altLang="en-US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3</a:t>
            </a:r>
            <a:r>
              <a:rPr lang="zh-CN" altLang="en-US" dirty="0">
                <a:latin typeface="Times New Roman" panose="02020603050405020304" pitchFamily="18" charset="0"/>
              </a:rPr>
              <a:t>、酸碱度对电极电</a:t>
            </a:r>
            <a:r>
              <a:rPr lang="zh-CN" altLang="en-US" dirty="0">
                <a:latin typeface="Arial" panose="020B0604020202020204" pitchFamily="34" charset="0"/>
              </a:rPr>
              <a:t>势</a:t>
            </a:r>
            <a:r>
              <a:rPr lang="zh-CN" altLang="en-US" dirty="0">
                <a:latin typeface="Times New Roman" panose="02020603050405020304" pitchFamily="18" charset="0"/>
              </a:rPr>
              <a:t>有影响，有酸表与碱表之分。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</a:pPr>
            <a:r>
              <a:rPr lang="en-US" altLang="zh-CN">
                <a:latin typeface="Times New Roman" panose="02020603050405020304" pitchFamily="18" charset="0"/>
              </a:rPr>
              <a:t>4</a:t>
            </a:r>
            <a:r>
              <a:rPr lang="zh-CN" altLang="en-US" dirty="0">
                <a:latin typeface="Times New Roman" panose="02020603050405020304" pitchFamily="18" charset="0"/>
              </a:rPr>
              <a:t>、标准电极电势只适合水溶液中的氧化还原反应。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ts val="1200"/>
              </a:spcBef>
            </a:pPr>
            <a:r>
              <a:rPr lang="en-US" altLang="zh-CN">
                <a:latin typeface="Times New Roman" panose="02020603050405020304" pitchFamily="18" charset="0"/>
              </a:rPr>
              <a:t>5</a:t>
            </a:r>
            <a:r>
              <a:rPr lang="zh-CN" altLang="en-US" dirty="0">
                <a:latin typeface="Times New Roman" panose="02020603050405020304" pitchFamily="18" charset="0"/>
              </a:rPr>
              <a:t>、电极电势数值越正，氧化型的氧化能力越强；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ts val="6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       电极电势数值越负，还原型还原能力越强。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77913" y="2493963"/>
            <a:ext cx="5021262" cy="1109662"/>
            <a:chOff x="1698" y="3928"/>
            <a:chExt cx="7906" cy="1746"/>
          </a:xfrm>
        </p:grpSpPr>
        <p:pic>
          <p:nvPicPr>
            <p:cNvPr id="84996" name="图片 1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EFF8FF"/>
                </a:clrFrom>
                <a:clrTo>
                  <a:srgbClr val="EFF8FF">
                    <a:alpha val="0"/>
                  </a:srgbClr>
                </a:clrTo>
              </a:clrChange>
              <a:lum contrast="17998"/>
            </a:blip>
            <a:stretch>
              <a:fillRect/>
            </a:stretch>
          </p:blipFill>
          <p:spPr>
            <a:xfrm>
              <a:off x="1697" y="4067"/>
              <a:ext cx="7907" cy="160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4997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0" y="4179"/>
              <a:ext cx="505" cy="56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84998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94" y="4937"/>
              <a:ext cx="505" cy="56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4999" name="文本框 4"/>
            <p:cNvSpPr txBox="1"/>
            <p:nvPr/>
          </p:nvSpPr>
          <p:spPr>
            <a:xfrm>
              <a:off x="7110" y="3928"/>
              <a:ext cx="957" cy="9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l-GR" altLang="zh-CN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zh-CN" baseline="3000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θ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  <p:sp>
          <p:nvSpPr>
            <p:cNvPr id="85000" name="文本框 5"/>
            <p:cNvSpPr txBox="1"/>
            <p:nvPr/>
          </p:nvSpPr>
          <p:spPr>
            <a:xfrm>
              <a:off x="7110" y="4704"/>
              <a:ext cx="957" cy="9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el-GR" altLang="zh-CN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</a:t>
              </a:r>
              <a:r>
                <a:rPr lang="en-US" altLang="zh-CN">
                  <a:latin typeface="Times New Roman" panose="02020603050405020304" pitchFamily="18" charset="0"/>
                  <a:sym typeface="Symbol" panose="05050102010706020507" pitchFamily="18" charset="2"/>
                </a:rPr>
                <a:t> </a:t>
              </a:r>
              <a:r>
                <a:rPr lang="en-US" altLang="zh-CN" baseline="30000">
                  <a:solidFill>
                    <a:schemeClr val="tx1"/>
                  </a:solidFill>
                  <a:latin typeface="Times New Roman" panose="02020603050405020304" pitchFamily="18" charset="0"/>
                  <a:sym typeface="宋体" panose="02010600030101010101" pitchFamily="2" charset="-122"/>
                </a:rPr>
                <a:t>θ</a:t>
              </a:r>
              <a:endParaRPr lang="zh-CN" altLang="en-US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87041" name="文本框 48134"/>
          <p:cNvSpPr txBox="1"/>
          <p:nvPr/>
        </p:nvSpPr>
        <p:spPr>
          <a:xfrm>
            <a:off x="827088" y="620713"/>
            <a:ext cx="7993062" cy="1117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0"/>
              </a:spcBef>
            </a:pPr>
            <a:r>
              <a:rPr lang="zh-CN" altLang="en-US" dirty="0">
                <a:solidFill>
                  <a:schemeClr val="hlink"/>
                </a:solidFill>
                <a:latin typeface="Times New Roman" panose="02020603050405020304" pitchFamily="18" charset="0"/>
              </a:rPr>
              <a:t>要求！</a:t>
            </a:r>
            <a:r>
              <a:rPr lang="zh-CN" altLang="en-US" dirty="0">
                <a:latin typeface="Times New Roman" panose="02020603050405020304" pitchFamily="18" charset="0"/>
              </a:rPr>
              <a:t>根据电对的电极电势，判断金属或离子相对氧化（还原）能力的强弱。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7042" name="文本框 48135"/>
          <p:cNvSpPr txBox="1"/>
          <p:nvPr/>
        </p:nvSpPr>
        <p:spPr>
          <a:xfrm>
            <a:off x="533400" y="3878263"/>
            <a:ext cx="8229600" cy="21431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0"/>
              </a:spcBef>
              <a:buFont typeface="Symbol" panose="05050102010706020507" pitchFamily="18" charset="2"/>
            </a:pPr>
            <a:r>
              <a:rPr lang="en-US" altLang="zh-CN" i="1" err="1">
                <a:latin typeface="Symbol" panose="05050102010706020507" pitchFamily="18" charset="2"/>
              </a:rPr>
              <a:t>j</a:t>
            </a:r>
            <a:r>
              <a:rPr lang="en-US" altLang="zh-CN" baseline="30000" err="1">
                <a:latin typeface="Times New Roman" panose="02020603050405020304" pitchFamily="18" charset="0"/>
              </a:rPr>
              <a:t>θ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是强度物理量，无加合性（</a:t>
            </a:r>
            <a:r>
              <a:rPr lang="zh-CN" altLang="en-US" dirty="0">
                <a:latin typeface="宋体" panose="02010600030101010101" pitchFamily="2" charset="-122"/>
              </a:rPr>
              <a:t>与电极反应中物质的计量系数无关）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：</a:t>
            </a:r>
            <a:endParaRPr lang="zh-CN" altLang="en-US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Font typeface="Symbol" panose="05050102010706020507" pitchFamily="18" charset="2"/>
            </a:pP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Cu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2+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+ 2e       Cu             </a:t>
            </a:r>
            <a:endParaRPr lang="en-US" altLang="zh-CN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0"/>
              </a:spcBef>
              <a:buFont typeface="Symbol" panose="05050102010706020507" pitchFamily="18" charset="2"/>
            </a:pP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                          2Cu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2+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+ 4e       2Cu</a:t>
            </a:r>
            <a:endParaRPr lang="zh-CN" altLang="en-US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7043" name="文本框 48139"/>
          <p:cNvSpPr txBox="1"/>
          <p:nvPr/>
        </p:nvSpPr>
        <p:spPr>
          <a:xfrm>
            <a:off x="622300" y="3302000"/>
            <a:ext cx="7734300" cy="5191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氧化性：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Cu</a:t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2+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&gt;Zn</a:t>
            </a:r>
            <a:r>
              <a:rPr lang="en-US" altLang="zh-CN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2+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;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还原性：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Zn</a:t>
            </a:r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</a:rPr>
              <a:t>&gt;Cu</a:t>
            </a:r>
            <a:endParaRPr lang="zh-CN" altLang="en-US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7044" name="矩形 48140"/>
          <p:cNvSpPr/>
          <p:nvPr/>
        </p:nvSpPr>
        <p:spPr>
          <a:xfrm>
            <a:off x="6443663" y="5226050"/>
            <a:ext cx="1470025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i="1" err="1">
                <a:latin typeface="Symbol" panose="05050102010706020507" pitchFamily="18" charset="2"/>
              </a:rPr>
              <a:t>j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endParaRPr lang="zh-CN" altLang="en-US" sz="3200" baseline="3000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7045" name="右大括号 48141"/>
          <p:cNvSpPr/>
          <p:nvPr/>
        </p:nvSpPr>
        <p:spPr>
          <a:xfrm>
            <a:off x="6011863" y="5114925"/>
            <a:ext cx="152400" cy="762000"/>
          </a:xfrm>
          <a:prstGeom prst="rightBrace">
            <a:avLst>
              <a:gd name="adj1" fmla="val 41319"/>
              <a:gd name="adj2" fmla="val 50000"/>
            </a:avLst>
          </a:prstGeom>
          <a:noFill/>
          <a:ln w="2857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7046" name="文本框 48142"/>
          <p:cNvSpPr txBox="1"/>
          <p:nvPr/>
        </p:nvSpPr>
        <p:spPr>
          <a:xfrm>
            <a:off x="809625" y="1895475"/>
            <a:ext cx="6794500" cy="1214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如： </a:t>
            </a:r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en-US" altLang="zh-CN" sz="3200" baseline="30000">
                <a:solidFill>
                  <a:srgbClr val="0000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q</a:t>
            </a:r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aseline="-25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Zn</a:t>
            </a:r>
            <a:r>
              <a:rPr lang="en-US" altLang="zh-CN" sz="3200" baseline="-16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2+</a:t>
            </a:r>
            <a:r>
              <a:rPr lang="en-US" altLang="zh-CN" sz="3200" baseline="-25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/Zn</a:t>
            </a:r>
            <a:r>
              <a:rPr lang="en-US" altLang="zh-CN" sz="3200" baseline="30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-0.762V</a:t>
            </a:r>
            <a:endParaRPr lang="en-US" altLang="zh-CN" sz="3200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</a:t>
            </a:r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 </a:t>
            </a:r>
            <a:r>
              <a:rPr lang="en-US" altLang="zh-CN" sz="3200" baseline="30000">
                <a:solidFill>
                  <a:srgbClr val="0000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q</a:t>
            </a:r>
            <a:r>
              <a:rPr lang="en-US" altLang="zh-CN" sz="3200" i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aseline="-25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Cu</a:t>
            </a:r>
            <a:r>
              <a:rPr lang="en-US" altLang="zh-CN" sz="3200" baseline="-16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2+</a:t>
            </a:r>
            <a:r>
              <a:rPr lang="en-US" altLang="zh-CN" sz="3200" baseline="-25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/Cu</a:t>
            </a:r>
            <a:r>
              <a:rPr lang="en-US" altLang="zh-CN" sz="3200" baseline="300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0.342V</a:t>
            </a:r>
            <a:endParaRPr lang="zh-CN" altLang="en-US" sz="3200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87047" name="图片 481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0563" y="5145088"/>
            <a:ext cx="533400" cy="228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048" name="图片 481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3438" y="5661025"/>
            <a:ext cx="533400" cy="228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88065" name="文本框 49153"/>
          <p:cNvSpPr txBox="1"/>
          <p:nvPr/>
        </p:nvSpPr>
        <p:spPr>
          <a:xfrm>
            <a:off x="517525" y="1560513"/>
            <a:ext cx="8245475" cy="359727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 已知   </a:t>
            </a:r>
            <a:r>
              <a:rPr lang="en-US" altLang="zh-CN" sz="3200">
                <a:latin typeface="Times New Roman" panose="02020603050405020304" pitchFamily="18" charset="0"/>
              </a:rPr>
              <a:t>Fe</a:t>
            </a:r>
            <a:r>
              <a:rPr lang="en-US" altLang="zh-CN" sz="3200" baseline="30000">
                <a:latin typeface="Times New Roman" panose="02020603050405020304" pitchFamily="18" charset="0"/>
              </a:rPr>
              <a:t>3+</a:t>
            </a:r>
            <a:r>
              <a:rPr lang="en-US" altLang="zh-CN" sz="3200">
                <a:latin typeface="Times New Roman" panose="02020603050405020304" pitchFamily="18" charset="0"/>
              </a:rPr>
              <a:t>+ e  = Fe</a:t>
            </a:r>
            <a:r>
              <a:rPr lang="en-US" altLang="zh-CN" sz="3200" baseline="30000">
                <a:latin typeface="Times New Roman" panose="02020603050405020304" pitchFamily="18" charset="0"/>
              </a:rPr>
              <a:t>2+ </a:t>
            </a:r>
            <a:r>
              <a:rPr lang="en-US" altLang="zh-CN" sz="3200">
                <a:latin typeface="Times New Roman" panose="02020603050405020304" pitchFamily="18" charset="0"/>
              </a:rPr>
              <a:t>     </a:t>
            </a:r>
            <a:r>
              <a:rPr lang="en-US" altLang="zh-CN" sz="3200" i="1">
                <a:latin typeface="Symbol" panose="05050102010706020507" pitchFamily="18" charset="2"/>
                <a:sym typeface="Symbol" panose="05050102010706020507" pitchFamily="18" charset="2"/>
              </a:rPr>
              <a:t>j 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3200" baseline="30000">
                <a:latin typeface="Times New Roman" panose="02020603050405020304" pitchFamily="18" charset="0"/>
              </a:rPr>
              <a:t> </a:t>
            </a:r>
            <a:r>
              <a:rPr lang="en-US" altLang="zh-CN" sz="3200">
                <a:latin typeface="Times New Roman" panose="02020603050405020304" pitchFamily="18" charset="0"/>
              </a:rPr>
              <a:t>= 0.771V     </a:t>
            </a:r>
            <a:endParaRPr lang="en-US" altLang="zh-CN" sz="32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z="3200">
                <a:latin typeface="Times New Roman" panose="02020603050405020304" pitchFamily="18" charset="0"/>
              </a:rPr>
              <a:t>            Cu</a:t>
            </a:r>
            <a:r>
              <a:rPr lang="en-US" altLang="zh-CN" sz="3200" baseline="30000">
                <a:latin typeface="Times New Roman" panose="02020603050405020304" pitchFamily="18" charset="0"/>
              </a:rPr>
              <a:t>2+</a:t>
            </a:r>
            <a:r>
              <a:rPr lang="en-US" altLang="zh-CN" sz="3200">
                <a:latin typeface="Times New Roman" panose="02020603050405020304" pitchFamily="18" charset="0"/>
              </a:rPr>
              <a:t>+ 2e = Cu      </a:t>
            </a:r>
            <a:r>
              <a:rPr lang="en-US" altLang="zh-CN" sz="3200" i="1">
                <a:latin typeface="Symbol" panose="05050102010706020507" pitchFamily="18" charset="2"/>
                <a:sym typeface="Symbol" panose="05050102010706020507" pitchFamily="18" charset="2"/>
              </a:rPr>
              <a:t>j 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3200" baseline="30000">
                <a:latin typeface="Times New Roman" panose="02020603050405020304" pitchFamily="18" charset="0"/>
              </a:rPr>
              <a:t> </a:t>
            </a:r>
            <a:r>
              <a:rPr lang="en-US" altLang="zh-CN" sz="3200">
                <a:latin typeface="Times New Roman" panose="02020603050405020304" pitchFamily="18" charset="0"/>
              </a:rPr>
              <a:t>= 0.342V</a:t>
            </a:r>
            <a:endParaRPr lang="en-US" altLang="zh-CN" sz="32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z="3200">
                <a:latin typeface="Times New Roman" panose="02020603050405020304" pitchFamily="18" charset="0"/>
              </a:rPr>
              <a:t>            Fe</a:t>
            </a:r>
            <a:r>
              <a:rPr lang="en-US" altLang="zh-CN" sz="3200" baseline="30000">
                <a:latin typeface="Times New Roman" panose="02020603050405020304" pitchFamily="18" charset="0"/>
              </a:rPr>
              <a:t>2+</a:t>
            </a:r>
            <a:r>
              <a:rPr lang="en-US" altLang="zh-CN" sz="3200">
                <a:latin typeface="Times New Roman" panose="02020603050405020304" pitchFamily="18" charset="0"/>
              </a:rPr>
              <a:t>+ e = Fe</a:t>
            </a:r>
            <a:r>
              <a:rPr lang="en-US" altLang="zh-CN" sz="3200" baseline="30000">
                <a:latin typeface="Times New Roman" panose="02020603050405020304" pitchFamily="18" charset="0"/>
              </a:rPr>
              <a:t> </a:t>
            </a:r>
            <a:r>
              <a:rPr lang="en-US" altLang="zh-CN" sz="3200">
                <a:latin typeface="Times New Roman" panose="02020603050405020304" pitchFamily="18" charset="0"/>
              </a:rPr>
              <a:t>         </a:t>
            </a:r>
            <a:r>
              <a:rPr lang="en-US" altLang="zh-CN" sz="3200" i="1">
                <a:latin typeface="Symbol" panose="05050102010706020507" pitchFamily="18" charset="2"/>
                <a:sym typeface="Symbol" panose="05050102010706020507" pitchFamily="18" charset="2"/>
              </a:rPr>
              <a:t>j 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3200" baseline="30000">
                <a:latin typeface="Times New Roman" panose="02020603050405020304" pitchFamily="18" charset="0"/>
              </a:rPr>
              <a:t> </a:t>
            </a:r>
            <a:r>
              <a:rPr lang="en-US" altLang="zh-CN" sz="3200">
                <a:latin typeface="Times New Roman" panose="02020603050405020304" pitchFamily="18" charset="0"/>
              </a:rPr>
              <a:t>=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200">
                <a:latin typeface="Times New Roman" panose="02020603050405020304" pitchFamily="18" charset="0"/>
              </a:rPr>
              <a:t>0.447V    </a:t>
            </a:r>
            <a:endParaRPr lang="en-US" altLang="zh-CN" sz="32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z="3200">
                <a:latin typeface="Times New Roman" panose="02020603050405020304" pitchFamily="18" charset="0"/>
              </a:rPr>
              <a:t>            Al</a:t>
            </a:r>
            <a:r>
              <a:rPr lang="en-US" altLang="zh-CN" sz="3200" baseline="30000">
                <a:latin typeface="Times New Roman" panose="02020603050405020304" pitchFamily="18" charset="0"/>
              </a:rPr>
              <a:t>3+</a:t>
            </a:r>
            <a:r>
              <a:rPr lang="en-US" altLang="zh-CN" sz="3200">
                <a:latin typeface="Times New Roman" panose="02020603050405020304" pitchFamily="18" charset="0"/>
              </a:rPr>
              <a:t>+ 3e = Al        </a:t>
            </a:r>
            <a:r>
              <a:rPr lang="en-US" altLang="zh-CN" sz="3200" i="1">
                <a:latin typeface="Symbol" panose="05050102010706020507" pitchFamily="18" charset="2"/>
                <a:sym typeface="Symbol" panose="05050102010706020507" pitchFamily="18" charset="2"/>
              </a:rPr>
              <a:t>j 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</a:t>
            </a:r>
            <a:r>
              <a:rPr lang="en-US" altLang="zh-CN" sz="3200" baseline="30000">
                <a:latin typeface="Times New Roman" panose="02020603050405020304" pitchFamily="18" charset="0"/>
              </a:rPr>
              <a:t> </a:t>
            </a:r>
            <a:r>
              <a:rPr lang="en-US" altLang="zh-CN" sz="3200">
                <a:latin typeface="Times New Roman" panose="02020603050405020304" pitchFamily="18" charset="0"/>
              </a:rPr>
              <a:t>=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3200">
                <a:latin typeface="Times New Roman" panose="02020603050405020304" pitchFamily="18" charset="0"/>
              </a:rPr>
              <a:t>1.662V</a:t>
            </a:r>
            <a:endParaRPr lang="en-US" altLang="zh-CN" sz="320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则最强的还原剂是：</a:t>
            </a:r>
            <a:endParaRPr lang="zh-CN" altLang="en-US" sz="3200" dirty="0"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zh-CN" altLang="en-US" sz="3200" dirty="0">
                <a:latin typeface="Times New Roman" panose="02020603050405020304" pitchFamily="18" charset="0"/>
              </a:rPr>
              <a:t>      </a:t>
            </a:r>
            <a:r>
              <a:rPr lang="en-US" altLang="zh-CN" sz="3200">
                <a:latin typeface="Times New Roman" panose="02020603050405020304" pitchFamily="18" charset="0"/>
              </a:rPr>
              <a:t>A. Al</a:t>
            </a:r>
            <a:r>
              <a:rPr lang="en-US" altLang="zh-CN" sz="3200" baseline="30000">
                <a:latin typeface="Times New Roman" panose="02020603050405020304" pitchFamily="18" charset="0"/>
              </a:rPr>
              <a:t>3+ </a:t>
            </a:r>
            <a:r>
              <a:rPr lang="en-US" altLang="zh-CN" sz="3200">
                <a:latin typeface="Times New Roman" panose="02020603050405020304" pitchFamily="18" charset="0"/>
              </a:rPr>
              <a:t>     B. Fe       C. Cu      D.  Al</a:t>
            </a:r>
            <a:endParaRPr lang="zh-CN" altLang="en-US" sz="3200">
              <a:latin typeface="Times New Roman" panose="02020603050405020304" pitchFamily="18" charset="0"/>
            </a:endParaRPr>
          </a:p>
        </p:txBody>
      </p:sp>
      <p:sp>
        <p:nvSpPr>
          <p:cNvPr id="49155" name="文本框 49154"/>
          <p:cNvSpPr txBox="1"/>
          <p:nvPr/>
        </p:nvSpPr>
        <p:spPr>
          <a:xfrm>
            <a:off x="3378200" y="5321300"/>
            <a:ext cx="2286000" cy="641350"/>
          </a:xfrm>
          <a:prstGeom prst="rect">
            <a:avLst/>
          </a:prstGeom>
          <a:solidFill>
            <a:srgbClr val="FF9900"/>
          </a:solidFill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3600">
                <a:solidFill>
                  <a:srgbClr val="0000FF"/>
                </a:solidFill>
                <a:latin typeface="Times New Roman" panose="02020603050405020304" pitchFamily="18" charset="0"/>
              </a:rPr>
              <a:t>D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88067" name="矩形 49156"/>
          <p:cNvSpPr/>
          <p:nvPr/>
        </p:nvSpPr>
        <p:spPr>
          <a:xfrm>
            <a:off x="3419475" y="692150"/>
            <a:ext cx="2016125" cy="650875"/>
          </a:xfrm>
          <a:prstGeom prst="rect">
            <a:avLst/>
          </a:prstGeom>
          <a:noFill/>
          <a:ln w="9525" cap="flat" cmpd="sng">
            <a:solidFill>
              <a:srgbClr val="8A8C44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>
            <a:spAutoFit/>
          </a:bodyPr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600" dirty="0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例  题</a:t>
            </a:r>
            <a:endParaRPr lang="zh-CN" altLang="en-US" sz="3600" dirty="0">
              <a:solidFill>
                <a:schemeClr val="tx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89089" name="矩形 161796"/>
          <p:cNvSpPr>
            <a:spLocks noRot="1"/>
          </p:cNvSpPr>
          <p:nvPr/>
        </p:nvSpPr>
        <p:spPr>
          <a:xfrm>
            <a:off x="674688" y="1316038"/>
            <a:ext cx="7848600" cy="5461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二、电池电动势与自由能关系</a:t>
            </a:r>
            <a:endParaRPr lang="en-US" altLang="zh-CN" sz="32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89090" name="内容占位符 161801"/>
          <p:cNvSpPr>
            <a:spLocks noGrp="1" noRot="1"/>
          </p:cNvSpPr>
          <p:nvPr>
            <p:ph idx="1"/>
          </p:nvPr>
        </p:nvSpPr>
        <p:spPr>
          <a:xfrm>
            <a:off x="684213" y="2162175"/>
            <a:ext cx="7777162" cy="3744913"/>
          </a:xfrm>
        </p:spPr>
        <p:txBody>
          <a:bodyPr vert="horz" wrap="square" lIns="91440" tIns="45720" rIns="91440" bIns="45720" anchor="t" anchorCtr="0"/>
          <a:p>
            <a:r>
              <a:rPr lang="en-US" altLang="zh-CN" b="1" err="1">
                <a:solidFill>
                  <a:srgbClr val="000000"/>
                </a:solidFill>
                <a:latin typeface="Times New Roman" panose="02020603050405020304" pitchFamily="18" charset="0"/>
              </a:rPr>
              <a:t>Δ</a:t>
            </a:r>
            <a:r>
              <a:rPr lang="en-US" altLang="zh-CN" b="1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b="1" i="1" err="1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i="1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= </a:t>
            </a:r>
            <a:r>
              <a:rPr lang="en-US" altLang="zh-CN" b="1" i="1" err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b="1" err="1">
                <a:solidFill>
                  <a:srgbClr val="000000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zh-CN" b="1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max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最大非体积功</a:t>
            </a:r>
            <a:r>
              <a:rPr lang="en-US" altLang="zh-CN" b="1">
                <a:solidFill>
                  <a:srgbClr val="000000"/>
                </a:solidFill>
                <a:latin typeface="宋体" panose="02010600030101010101" pitchFamily="2" charset="-122"/>
              </a:rPr>
              <a:t>)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zh-CN" alt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电池</a:t>
            </a:r>
            <a:endParaRPr lang="zh-CN" altLang="en-US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  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=-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zh-CN" alt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池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·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Q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=-</a:t>
            </a:r>
            <a:r>
              <a:rPr lang="en-US" altLang="zh-CN" b="1" i="1" err="1">
                <a:solidFill>
                  <a:srgbClr val="000000"/>
                </a:solidFill>
                <a:latin typeface="Times New Roman" panose="02020603050405020304" pitchFamily="18" charset="0"/>
              </a:rPr>
              <a:t>nFE</a:t>
            </a:r>
            <a:r>
              <a:rPr lang="zh-CN" alt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池</a:t>
            </a:r>
            <a:endParaRPr lang="zh-CN" altLang="en-US" b="1" baseline="-25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：为法拉第常数。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96485 C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·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mol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-1</a:t>
            </a:r>
            <a:endParaRPr lang="en-US" altLang="zh-CN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CN" b="1" err="1">
                <a:solidFill>
                  <a:srgbClr val="000000"/>
                </a:solidFill>
                <a:latin typeface="Times New Roman" panose="02020603050405020304" pitchFamily="18" charset="0"/>
              </a:rPr>
              <a:t>Δ</a:t>
            </a:r>
            <a:r>
              <a:rPr lang="en-US" altLang="zh-CN" b="1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b="1" i="1" err="1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 i="1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ru-RU" altLang="zh-CN" b="1" i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Ө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=- </a:t>
            </a:r>
            <a:r>
              <a:rPr lang="en-US" altLang="zh-CN" b="1" i="1" err="1">
                <a:solidFill>
                  <a:srgbClr val="000000"/>
                </a:solidFill>
                <a:latin typeface="Times New Roman" panose="02020603050405020304" pitchFamily="18" charset="0"/>
              </a:rPr>
              <a:t>nFE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altLang="zh-CN" b="1" i="1" baseline="30000" dirty="0">
                <a:solidFill>
                  <a:srgbClr val="000000"/>
                </a:solidFill>
                <a:latin typeface="Times New Roman" panose="02020603050405020304" pitchFamily="18" charset="0"/>
              </a:rPr>
              <a:t>Ө</a:t>
            </a:r>
            <a:r>
              <a:rPr lang="zh-CN" alt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池</a:t>
            </a:r>
            <a:endParaRPr lang="en-US" altLang="zh-CN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9091" name="矩形 161803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89092" name="直接连接符 161804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0113" name="矩形 174084"/>
          <p:cNvSpPr>
            <a:spLocks noRot="1"/>
          </p:cNvSpPr>
          <p:nvPr/>
        </p:nvSpPr>
        <p:spPr>
          <a:xfrm>
            <a:off x="234950" y="1933575"/>
            <a:ext cx="8640763" cy="38576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lnSpc>
                <a:spcPct val="130000"/>
              </a:lnSpc>
              <a:spcBef>
                <a:spcPct val="9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电极反应</a:t>
            </a:r>
            <a:r>
              <a:rPr lang="en-US" altLang="zh-CN">
                <a:latin typeface="Times New Roman" panose="02020603050405020304" pitchFamily="18" charset="0"/>
              </a:rPr>
              <a:t>: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</a:rPr>
              <a:t>       </a:t>
            </a:r>
            <a:r>
              <a:rPr lang="en-US" altLang="zh-CN" sz="3200">
                <a:latin typeface="Times New Roman" panose="02020603050405020304" pitchFamily="18" charset="0"/>
              </a:rPr>
              <a:t>ClO</a:t>
            </a:r>
            <a:r>
              <a:rPr lang="en-US" altLang="zh-CN" sz="3200" baseline="-25000">
                <a:latin typeface="Times New Roman" panose="02020603050405020304" pitchFamily="18" charset="0"/>
              </a:rPr>
              <a:t>3</a:t>
            </a:r>
            <a:r>
              <a:rPr lang="en-US" altLang="zh-CN" sz="3200" baseline="30000">
                <a:latin typeface="Times New Roman" panose="02020603050405020304" pitchFamily="18" charset="0"/>
              </a:rPr>
              <a:t>-</a:t>
            </a:r>
            <a:r>
              <a:rPr lang="en-US" altLang="zh-CN" sz="3200">
                <a:latin typeface="Times New Roman" panose="02020603050405020304" pitchFamily="18" charset="0"/>
              </a:rPr>
              <a:t>(aq)+6H</a:t>
            </a:r>
            <a:r>
              <a:rPr lang="en-US" altLang="zh-CN" sz="3200" baseline="30000">
                <a:latin typeface="Times New Roman" panose="02020603050405020304" pitchFamily="18" charset="0"/>
              </a:rPr>
              <a:t>+ </a:t>
            </a:r>
            <a:r>
              <a:rPr lang="en-US" altLang="zh-CN" sz="3200">
                <a:latin typeface="Times New Roman" panose="02020603050405020304" pitchFamily="18" charset="0"/>
              </a:rPr>
              <a:t>(</a:t>
            </a:r>
            <a:r>
              <a:rPr lang="en-US" altLang="zh-CN" sz="3200" err="1">
                <a:latin typeface="Times New Roman" panose="02020603050405020304" pitchFamily="18" charset="0"/>
              </a:rPr>
              <a:t>aq</a:t>
            </a:r>
            <a:r>
              <a:rPr lang="en-US" altLang="zh-CN" sz="3200">
                <a:latin typeface="Times New Roman" panose="02020603050405020304" pitchFamily="18" charset="0"/>
              </a:rPr>
              <a:t>)+</a:t>
            </a:r>
            <a:r>
              <a:rPr lang="en-US" altLang="zh-CN" sz="3200" baseline="30000">
                <a:latin typeface="Times New Roman" panose="02020603050405020304" pitchFamily="18" charset="0"/>
              </a:rPr>
              <a:t> </a:t>
            </a:r>
            <a:r>
              <a:rPr lang="en-US" altLang="zh-CN" sz="3200">
                <a:latin typeface="Times New Roman" panose="02020603050405020304" pitchFamily="18" charset="0"/>
              </a:rPr>
              <a:t>5e        1/2Cl</a:t>
            </a:r>
            <a:r>
              <a:rPr lang="en-US" altLang="zh-CN" sz="3200" baseline="-25000">
                <a:latin typeface="Times New Roman" panose="02020603050405020304" pitchFamily="18" charset="0"/>
              </a:rPr>
              <a:t>2</a:t>
            </a:r>
            <a:r>
              <a:rPr lang="en-US" altLang="zh-CN" sz="3200">
                <a:latin typeface="Times New Roman" panose="02020603050405020304" pitchFamily="18" charset="0"/>
              </a:rPr>
              <a:t>(g)+3H</a:t>
            </a:r>
            <a:r>
              <a:rPr lang="en-US" altLang="zh-CN" sz="3200" baseline="-25000">
                <a:latin typeface="Times New Roman" panose="02020603050405020304" pitchFamily="18" charset="0"/>
              </a:rPr>
              <a:t>2</a:t>
            </a:r>
            <a:r>
              <a:rPr lang="en-US" altLang="zh-CN" sz="3200">
                <a:latin typeface="Times New Roman" panose="02020603050405020304" pitchFamily="18" charset="0"/>
              </a:rPr>
              <a:t>O(l)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</a:rPr>
              <a:t>查表∆</a:t>
            </a:r>
            <a:r>
              <a:rPr lang="en-US" altLang="zh-CN" baseline="-25000" err="1">
                <a:latin typeface="Times New Roman" panose="02020603050405020304" pitchFamily="18" charset="0"/>
              </a:rPr>
              <a:t>f</a:t>
            </a:r>
            <a:r>
              <a:rPr lang="en-US" altLang="zh-CN" i="1" err="1">
                <a:latin typeface="Times New Roman" panose="02020603050405020304" pitchFamily="18" charset="0"/>
              </a:rPr>
              <a:t>G</a:t>
            </a:r>
            <a:r>
              <a:rPr lang="el-GR" altLang="zh-CN" baseline="30000" dirty="0">
                <a:latin typeface="Times New Roman" panose="02020603050405020304" pitchFamily="18" charset="0"/>
              </a:rPr>
              <a:t>θ</a:t>
            </a:r>
            <a:r>
              <a:rPr lang="en-US" altLang="zh-CN">
                <a:latin typeface="Times New Roman" panose="02020603050405020304" pitchFamily="18" charset="0"/>
              </a:rPr>
              <a:t> -3.3        0                               0             -237.1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</a:rPr>
              <a:t>  (kJ/mol)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</a:rPr>
              <a:t>          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r>
              <a:rPr lang="zh-CN" altLang="en-US" sz="3200" dirty="0">
                <a:latin typeface="Times New Roman" panose="02020603050405020304" pitchFamily="18" charset="0"/>
              </a:rPr>
              <a:t>∆</a:t>
            </a:r>
            <a:r>
              <a:rPr lang="en-US" altLang="zh-CN" sz="3200" baseline="-25000" err="1">
                <a:latin typeface="Times New Roman" panose="02020603050405020304" pitchFamily="18" charset="0"/>
              </a:rPr>
              <a:t>r</a:t>
            </a:r>
            <a:r>
              <a:rPr lang="en-US" altLang="zh-CN" sz="3200" i="1" err="1">
                <a:latin typeface="Times New Roman" panose="02020603050405020304" pitchFamily="18" charset="0"/>
              </a:rPr>
              <a:t>G</a:t>
            </a:r>
            <a:r>
              <a:rPr lang="el-GR" altLang="zh-CN" sz="3200" baseline="30000" dirty="0">
                <a:latin typeface="Times New Roman" panose="02020603050405020304" pitchFamily="18" charset="0"/>
              </a:rPr>
              <a:t>θ</a:t>
            </a:r>
            <a:r>
              <a:rPr lang="en-US" altLang="zh-CN" sz="3200">
                <a:latin typeface="Times New Roman" panose="02020603050405020304" pitchFamily="18" charset="0"/>
              </a:rPr>
              <a:t> =3×(-237.1)-(-3.3)=-708 (kJ/mol)</a:t>
            </a:r>
            <a:br>
              <a:rPr lang="en-US" altLang="zh-CN" sz="3200">
                <a:latin typeface="Times New Roman" panose="02020603050405020304" pitchFamily="18" charset="0"/>
              </a:rPr>
            </a:br>
            <a:r>
              <a:rPr lang="en-US" altLang="zh-CN" sz="3200">
                <a:latin typeface="Times New Roman" panose="02020603050405020304" pitchFamily="18" charset="0"/>
              </a:rPr>
              <a:t>   </a:t>
            </a:r>
            <a:r>
              <a:rPr lang="en-US" altLang="zh-CN" sz="3200" i="1">
                <a:latin typeface="Times New Roman" panose="02020603050405020304" pitchFamily="18" charset="0"/>
              </a:rPr>
              <a:t>E</a:t>
            </a:r>
            <a:r>
              <a:rPr lang="el-GR" altLang="zh-CN" sz="3200" baseline="30000" dirty="0">
                <a:latin typeface="Times New Roman" panose="02020603050405020304" pitchFamily="18" charset="0"/>
              </a:rPr>
              <a:t>θ</a:t>
            </a:r>
            <a:r>
              <a:rPr lang="en-US" altLang="zh-CN" sz="3200" baseline="-25000">
                <a:latin typeface="Times New Roman" panose="02020603050405020304" pitchFamily="18" charset="0"/>
              </a:rPr>
              <a:t>ClO</a:t>
            </a:r>
            <a:r>
              <a:rPr lang="en-US" altLang="zh-CN" sz="3200" baseline="-36000">
                <a:latin typeface="Times New Roman" panose="02020603050405020304" pitchFamily="18" charset="0"/>
              </a:rPr>
              <a:t>3</a:t>
            </a:r>
            <a:r>
              <a:rPr lang="en-US" altLang="zh-CN" sz="3200" baseline="-6000">
                <a:latin typeface="Times New Roman" panose="02020603050405020304" pitchFamily="18" charset="0"/>
              </a:rPr>
              <a:t>-</a:t>
            </a:r>
            <a:r>
              <a:rPr lang="en-US" altLang="zh-CN" sz="3200" baseline="-25000">
                <a:latin typeface="Times New Roman" panose="02020603050405020304" pitchFamily="18" charset="0"/>
              </a:rPr>
              <a:t>/Cl</a:t>
            </a:r>
            <a:r>
              <a:rPr lang="en-US" altLang="zh-CN" sz="3200" baseline="-40000">
                <a:latin typeface="Times New Roman" panose="02020603050405020304" pitchFamily="18" charset="0"/>
              </a:rPr>
              <a:t>2</a:t>
            </a:r>
            <a:r>
              <a:rPr lang="en-US" altLang="zh-CN" sz="3200">
                <a:latin typeface="Times New Roman" panose="02020603050405020304" pitchFamily="18" charset="0"/>
              </a:rPr>
              <a:t>=- </a:t>
            </a:r>
            <a:r>
              <a:rPr lang="zh-CN" altLang="en-US" sz="3200" dirty="0">
                <a:latin typeface="Times New Roman" panose="02020603050405020304" pitchFamily="18" charset="0"/>
              </a:rPr>
              <a:t>∆</a:t>
            </a:r>
            <a:r>
              <a:rPr lang="en-US" altLang="zh-CN" sz="3200" baseline="-25000" err="1">
                <a:latin typeface="Times New Roman" panose="02020603050405020304" pitchFamily="18" charset="0"/>
              </a:rPr>
              <a:t>r</a:t>
            </a:r>
            <a:r>
              <a:rPr lang="en-US" altLang="zh-CN" sz="3200" i="1" err="1">
                <a:latin typeface="Times New Roman" panose="02020603050405020304" pitchFamily="18" charset="0"/>
              </a:rPr>
              <a:t>G</a:t>
            </a:r>
            <a:r>
              <a:rPr lang="el-GR" altLang="zh-CN" sz="3200" baseline="30000" dirty="0">
                <a:latin typeface="Times New Roman" panose="02020603050405020304" pitchFamily="18" charset="0"/>
              </a:rPr>
              <a:t>θ</a:t>
            </a:r>
            <a:r>
              <a:rPr lang="en-US" altLang="zh-CN" sz="3200">
                <a:latin typeface="Times New Roman" panose="02020603050405020304" pitchFamily="18" charset="0"/>
              </a:rPr>
              <a:t> /</a:t>
            </a:r>
            <a:r>
              <a:rPr lang="en-US" altLang="zh-CN" sz="3200" i="1" err="1">
                <a:latin typeface="Times New Roman" panose="02020603050405020304" pitchFamily="18" charset="0"/>
              </a:rPr>
              <a:t>nF</a:t>
            </a:r>
            <a:r>
              <a:rPr lang="en-US" altLang="zh-CN" sz="3200">
                <a:latin typeface="Times New Roman" panose="02020603050405020304" pitchFamily="18" charset="0"/>
              </a:rPr>
              <a:t>=708/(5×96.5)=1.47(v)</a:t>
            </a:r>
            <a:endParaRPr lang="zh-CN" altLang="el-GR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0114" name="图片 1740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5400" y="2857500"/>
            <a:ext cx="533400" cy="228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5" name="矩形 174087"/>
          <p:cNvSpPr>
            <a:spLocks noRot="1"/>
          </p:cNvSpPr>
          <p:nvPr/>
        </p:nvSpPr>
        <p:spPr>
          <a:xfrm>
            <a:off x="674688" y="1316038"/>
            <a:ext cx="7848600" cy="5461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二、电池电动势与自由能关系</a:t>
            </a:r>
            <a:endParaRPr lang="en-US" altLang="zh-CN" sz="320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0116" name="矩形 174088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0117" name="直接连接符 1740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4033" name="内容占位符 17410"/>
          <p:cNvSpPr>
            <a:spLocks noGrp="1" noRot="1"/>
          </p:cNvSpPr>
          <p:nvPr>
            <p:ph idx="1"/>
          </p:nvPr>
        </p:nvSpPr>
        <p:spPr>
          <a:xfrm>
            <a:off x="250825" y="1989138"/>
            <a:ext cx="8569325" cy="4321175"/>
          </a:xfrm>
        </p:spPr>
        <p:txBody>
          <a:bodyPr anchor="t" anchorCtr="0"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800" b="1" dirty="0">
                <a:solidFill>
                  <a:srgbClr val="FF0000"/>
                </a:solidFill>
                <a:sym typeface="宋体" panose="02010600030101010101" pitchFamily="2" charset="-122"/>
              </a:rPr>
              <a:t>氧化值（也称为氧化数）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zh-CN" altLang="en-US" sz="2800" b="1" dirty="0">
                <a:solidFill>
                  <a:srgbClr val="000000"/>
                </a:solidFill>
              </a:rPr>
              <a:t>某元素一个原子的表观荷电数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apparent charge number)</a:t>
            </a:r>
            <a:r>
              <a:rPr lang="en-US" altLang="zh-CN" sz="2800" b="1">
                <a:solidFill>
                  <a:srgbClr val="000000"/>
                </a:solidFill>
              </a:rPr>
              <a:t>。</a:t>
            </a:r>
            <a:r>
              <a:rPr lang="zh-CN" altLang="en-US" sz="2800" b="1" dirty="0">
                <a:solidFill>
                  <a:srgbClr val="000000"/>
                </a:solidFill>
              </a:rPr>
              <a:t>即假设把原子间每个键中的电子指定给电负性较大的原子而求得。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800" b="1" dirty="0">
                <a:solidFill>
                  <a:srgbClr val="FF0000"/>
                </a:solidFill>
                <a:sym typeface="宋体" panose="02010600030101010101" pitchFamily="2" charset="-122"/>
              </a:rPr>
              <a:t>电负性</a:t>
            </a:r>
            <a:r>
              <a:rPr lang="zh-CN" altLang="en-US" sz="2800" b="1" dirty="0">
                <a:solidFill>
                  <a:srgbClr val="000000"/>
                </a:solidFill>
              </a:rPr>
              <a:t>指分子中元素原子吸引电子的能力。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800" b="1" dirty="0">
                <a:solidFill>
                  <a:srgbClr val="000000"/>
                </a:solidFill>
              </a:rPr>
              <a:t>元素原子吸引电子的能力越大，其电负性越大。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800" b="1" dirty="0">
                <a:solidFill>
                  <a:srgbClr val="000000"/>
                </a:solidFill>
              </a:rPr>
              <a:t>元素原子</a:t>
            </a:r>
            <a:r>
              <a:rPr lang="zh-CN" altLang="en-US" sz="2800" b="1" dirty="0">
                <a:solidFill>
                  <a:srgbClr val="000000"/>
                </a:solidFill>
                <a:sym typeface="宋体" panose="02010600030101010101" pitchFamily="2" charset="-122"/>
              </a:rPr>
              <a:t>吸引电子的能力越小，其电负性越小。</a:t>
            </a:r>
            <a:endParaRPr lang="zh-CN" altLang="en-US" sz="2800" b="1" dirty="0">
              <a:solidFill>
                <a:srgbClr val="000000"/>
              </a:solidFill>
              <a:sym typeface="宋体" panose="02010600030101010101" pitchFamily="2" charset="-122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zh-CN" altLang="en-US" sz="2800" b="1" dirty="0">
                <a:solidFill>
                  <a:srgbClr val="000000"/>
                </a:solidFill>
              </a:rPr>
              <a:t>氧化还原反应：氧化值改变；升高氧化，降低还原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44034" name="标题 17415"/>
          <p:cNvSpPr>
            <a:spLocks noGrp="1" noRot="1"/>
          </p:cNvSpPr>
          <p:nvPr>
            <p:ph type="title"/>
          </p:nvPr>
        </p:nvSpPr>
        <p:spPr>
          <a:xfrm>
            <a:off x="685800" y="404813"/>
            <a:ext cx="7772400" cy="655637"/>
          </a:xfrm>
        </p:spPr>
        <p:txBody>
          <a:bodyPr anchor="ctr" anchorCtr="0"/>
          <a:p>
            <a:r>
              <a:rPr lang="en-US" altLang="zh-CN" sz="4000" b="1"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4035" name="矩形 17416"/>
          <p:cNvSpPr>
            <a:spLocks noRot="1"/>
          </p:cNvSpPr>
          <p:nvPr/>
        </p:nvSpPr>
        <p:spPr>
          <a:xfrm>
            <a:off x="684213" y="1333500"/>
            <a:ext cx="7772400" cy="6556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一、氧化值</a:t>
            </a:r>
            <a:endParaRPr lang="zh-CN" altLang="en-US" sz="32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4036" name="直接连接符 17417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2325" y="1447800"/>
            <a:ext cx="2292350" cy="272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8" name="矩形 174088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1139" name="直接连接符 1740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" name="云形标注 3"/>
          <p:cNvSpPr/>
          <p:nvPr/>
        </p:nvSpPr>
        <p:spPr>
          <a:xfrm>
            <a:off x="511175" y="2278063"/>
            <a:ext cx="4730750" cy="3459163"/>
          </a:xfrm>
          <a:prstGeom prst="cloudCallout">
            <a:avLst>
              <a:gd name="adj1" fmla="val 59742"/>
              <a:gd name="adj2" fmla="val -33532"/>
            </a:avLst>
          </a:prstGeom>
          <a:solidFill>
            <a:srgbClr val="FDFED8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91141" name="文本框 4"/>
          <p:cNvSpPr txBox="1"/>
          <p:nvPr/>
        </p:nvSpPr>
        <p:spPr>
          <a:xfrm>
            <a:off x="1492250" y="2667000"/>
            <a:ext cx="2965450" cy="2306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 sz="2400">
                <a:latin typeface="Arial" panose="020B0604020202020204" pitchFamily="34" charset="0"/>
                <a:ea typeface="宋体" panose="02010600030101010101" pitchFamily="2" charset="-122"/>
              </a:rPr>
              <a:t>标准电极电势只能在标准态下应用。那么非标准态的电极电势和电池电动势如何计算？受哪些因素影响？</a:t>
            </a:r>
            <a:endParaRPr lang="zh-CN" altLang="en-US" sz="24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61" name="标题 168961"/>
          <p:cNvSpPr>
            <a:spLocks noGrp="1" noRot="1"/>
          </p:cNvSpPr>
          <p:nvPr>
            <p:ph type="title"/>
          </p:nvPr>
        </p:nvSpPr>
        <p:spPr>
          <a:xfrm>
            <a:off x="698500" y="1255713"/>
            <a:ext cx="7772400" cy="649287"/>
          </a:xfrm>
        </p:spPr>
        <p:txBody>
          <a:bodyPr anchor="ctr" anchorCtr="0"/>
          <a:p>
            <a:pPr algn="l"/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三、影响电极电势的因素</a:t>
            </a:r>
            <a:endParaRPr lang="en-US" altLang="zh-CN" sz="32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2162" name="矩形 168963"/>
          <p:cNvSpPr>
            <a:spLocks noRot="1"/>
          </p:cNvSpPr>
          <p:nvPr/>
        </p:nvSpPr>
        <p:spPr>
          <a:xfrm>
            <a:off x="671513" y="1912938"/>
            <a:ext cx="7772400" cy="5762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1.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能斯特方程（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Nernst equation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92163" name="组合 168972"/>
          <p:cNvGrpSpPr/>
          <p:nvPr/>
        </p:nvGrpSpPr>
        <p:grpSpPr>
          <a:xfrm>
            <a:off x="622300" y="2490788"/>
            <a:ext cx="7988300" cy="2306637"/>
            <a:chOff x="392" y="1569"/>
            <a:chExt cx="5032" cy="1453"/>
          </a:xfrm>
        </p:grpSpPr>
        <p:sp>
          <p:nvSpPr>
            <p:cNvPr id="92164" name="文本框 168964"/>
            <p:cNvSpPr txBox="1"/>
            <p:nvPr/>
          </p:nvSpPr>
          <p:spPr>
            <a:xfrm>
              <a:off x="392" y="1569"/>
              <a:ext cx="5032" cy="145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 anchor="t" anchorCtr="0"/>
            <a:p>
              <a:pPr marL="914400" indent="-457200">
                <a:lnSpc>
                  <a:spcPct val="110000"/>
                </a:lnSpc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</a:pPr>
              <a:r>
                <a:rPr lang="en-US" altLang="zh-CN">
                  <a:latin typeface="Times New Roman" panose="02020603050405020304" pitchFamily="18" charset="0"/>
                </a:rPr>
                <a:t>     aOx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>
                  <a:latin typeface="Times New Roman" panose="02020603050405020304" pitchFamily="18" charset="0"/>
                </a:rPr>
                <a:t> + bRed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</a:rPr>
                <a:t>         fRed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</a:t>
              </a:r>
              <a:r>
                <a:rPr lang="en-US" altLang="zh-CN">
                  <a:latin typeface="Times New Roman" panose="02020603050405020304" pitchFamily="18" charset="0"/>
                </a:rPr>
                <a:t> + gOx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r>
                <a:rPr lang="en-US" altLang="zh-CN">
                  <a:latin typeface="Times New Roman" panose="02020603050405020304" pitchFamily="18" charset="0"/>
                </a:rPr>
                <a:t> </a:t>
              </a:r>
              <a:endParaRPr lang="en-US" altLang="zh-CN">
                <a:latin typeface="Times New Roman" panose="02020603050405020304" pitchFamily="18" charset="0"/>
              </a:endParaRPr>
            </a:p>
            <a:p>
              <a:pPr marL="914400" indent="-457200">
                <a:lnSpc>
                  <a:spcPct val="110000"/>
                </a:lnSpc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</a:pPr>
              <a:r>
                <a:rPr lang="zh-CN" altLang="en-US" dirty="0">
                  <a:latin typeface="Times New Roman" panose="02020603050405020304" pitchFamily="18" charset="0"/>
                </a:rPr>
                <a:t>根据化学反应等温式：</a:t>
              </a:r>
              <a:endParaRPr lang="zh-CN" altLang="en-US" dirty="0">
                <a:latin typeface="Times New Roman" panose="02020603050405020304" pitchFamily="18" charset="0"/>
              </a:endParaRPr>
            </a:p>
            <a:p>
              <a:pPr marL="914400" indent="-457200">
                <a:lnSpc>
                  <a:spcPct val="110000"/>
                </a:lnSpc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</a:pPr>
              <a:r>
                <a:rPr lang="en-US" altLang="zh-CN">
                  <a:latin typeface="Times New Roman" panose="02020603050405020304" pitchFamily="18" charset="0"/>
                </a:rPr>
                <a:t>          </a:t>
              </a:r>
              <a:r>
                <a:rPr lang="en-US" altLang="zh-CN" err="1">
                  <a:latin typeface="Times New Roman" panose="02020603050405020304" pitchFamily="18" charset="0"/>
                </a:rPr>
                <a:t>Δ</a:t>
              </a:r>
              <a:r>
                <a:rPr lang="en-US" altLang="zh-CN" baseline="-25000" err="1">
                  <a:latin typeface="Times New Roman" panose="02020603050405020304" pitchFamily="18" charset="0"/>
                </a:rPr>
                <a:t>r</a:t>
              </a:r>
              <a:r>
                <a:rPr lang="en-US" altLang="zh-CN" i="1" err="1">
                  <a:latin typeface="Times New Roman" panose="02020603050405020304" pitchFamily="18" charset="0"/>
                </a:rPr>
                <a:t>G</a:t>
              </a:r>
              <a:r>
                <a:rPr lang="en-US" altLang="zh-CN" i="1" baseline="-25000" err="1">
                  <a:latin typeface="Times New Roman" panose="02020603050405020304" pitchFamily="18" charset="0"/>
                </a:rPr>
                <a:t>m</a:t>
              </a:r>
              <a:r>
                <a:rPr lang="en-US" altLang="zh-CN">
                  <a:latin typeface="Times New Roman" panose="02020603050405020304" pitchFamily="18" charset="0"/>
                </a:rPr>
                <a:t>  = </a:t>
              </a:r>
              <a:r>
                <a:rPr lang="en-US" altLang="zh-CN" err="1">
                  <a:latin typeface="Times New Roman" panose="02020603050405020304" pitchFamily="18" charset="0"/>
                </a:rPr>
                <a:t>Δ</a:t>
              </a:r>
              <a:r>
                <a:rPr lang="en-US" altLang="zh-CN" baseline="-25000" err="1">
                  <a:latin typeface="Times New Roman" panose="02020603050405020304" pitchFamily="18" charset="0"/>
                </a:rPr>
                <a:t>r</a:t>
              </a:r>
              <a:r>
                <a:rPr lang="en-US" altLang="zh-CN" i="1" err="1">
                  <a:latin typeface="Times New Roman" panose="02020603050405020304" pitchFamily="18" charset="0"/>
                </a:rPr>
                <a:t>G</a:t>
              </a:r>
              <a:r>
                <a:rPr lang="en-US" altLang="zh-CN" i="1" baseline="-25000" err="1">
                  <a:latin typeface="Times New Roman" panose="02020603050405020304" pitchFamily="18" charset="0"/>
                </a:rPr>
                <a:t>m</a:t>
              </a:r>
              <a:r>
                <a:rPr lang="ru-RU" altLang="zh-CN" i="1" baseline="30000" dirty="0">
                  <a:latin typeface="Times New Roman" panose="02020603050405020304" pitchFamily="18" charset="0"/>
                </a:rPr>
                <a:t>Ө</a:t>
              </a:r>
              <a:r>
                <a:rPr lang="en-US" altLang="zh-CN">
                  <a:latin typeface="Times New Roman" panose="02020603050405020304" pitchFamily="18" charset="0"/>
                </a:rPr>
                <a:t> + </a:t>
              </a:r>
              <a:r>
                <a:rPr lang="en-US" altLang="zh-CN" i="1" err="1">
                  <a:latin typeface="Times New Roman" panose="02020603050405020304" pitchFamily="18" charset="0"/>
                </a:rPr>
                <a:t>RT</a:t>
              </a:r>
              <a:r>
                <a:rPr lang="en-US" altLang="zh-CN" err="1">
                  <a:latin typeface="Times New Roman" panose="02020603050405020304" pitchFamily="18" charset="0"/>
                </a:rPr>
                <a:t>lnQ</a:t>
              </a:r>
              <a:r>
                <a:rPr lang="en-US" altLang="zh-CN" baseline="-25000" err="1">
                  <a:latin typeface="Times New Roman" panose="02020603050405020304" pitchFamily="18" charset="0"/>
                </a:rPr>
                <a:t>c</a:t>
              </a:r>
              <a:endParaRPr lang="en-US" altLang="zh-CN" baseline="-25000">
                <a:latin typeface="Times New Roman" panose="02020603050405020304" pitchFamily="18" charset="0"/>
              </a:endParaRPr>
            </a:p>
            <a:p>
              <a:pPr marL="914400" indent="-457200">
                <a:lnSpc>
                  <a:spcPct val="110000"/>
                </a:lnSpc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</a:pPr>
              <a:r>
                <a:rPr lang="en-US" altLang="zh-CN">
                  <a:latin typeface="Times New Roman" panose="02020603050405020304" pitchFamily="18" charset="0"/>
                </a:rPr>
                <a:t>          - </a:t>
              </a:r>
              <a:r>
                <a:rPr lang="en-US" altLang="zh-CN" i="1" err="1">
                  <a:latin typeface="Times New Roman" panose="02020603050405020304" pitchFamily="18" charset="0"/>
                </a:rPr>
                <a:t>nFE</a:t>
              </a:r>
              <a:r>
                <a:rPr lang="en-US" altLang="zh-CN">
                  <a:latin typeface="Times New Roman" panose="02020603050405020304" pitchFamily="18" charset="0"/>
                </a:rPr>
                <a:t> </a:t>
              </a:r>
              <a:r>
                <a:rPr lang="zh-CN" altLang="en-US" baseline="-25000" dirty="0">
                  <a:latin typeface="Times New Roman" panose="02020603050405020304" pitchFamily="18" charset="0"/>
                </a:rPr>
                <a:t>池</a:t>
              </a:r>
              <a:r>
                <a:rPr lang="en-US" altLang="zh-CN">
                  <a:latin typeface="Times New Roman" panose="02020603050405020304" pitchFamily="18" charset="0"/>
                </a:rPr>
                <a:t>=- </a:t>
              </a:r>
              <a:r>
                <a:rPr lang="en-US" altLang="zh-CN" i="1" err="1">
                  <a:latin typeface="Times New Roman" panose="02020603050405020304" pitchFamily="18" charset="0"/>
                </a:rPr>
                <a:t>nFE</a:t>
              </a:r>
              <a:r>
                <a:rPr lang="ru-RU" altLang="zh-CN" i="1" baseline="30000" dirty="0">
                  <a:latin typeface="Times New Roman" panose="02020603050405020304" pitchFamily="18" charset="0"/>
                </a:rPr>
                <a:t>Ө</a:t>
              </a:r>
              <a:r>
                <a:rPr lang="zh-CN" altLang="en-US" baseline="-25000" dirty="0">
                  <a:latin typeface="Times New Roman" panose="02020603050405020304" pitchFamily="18" charset="0"/>
                </a:rPr>
                <a:t>池</a:t>
              </a:r>
              <a:r>
                <a:rPr lang="en-US" altLang="zh-CN">
                  <a:latin typeface="Times New Roman" panose="02020603050405020304" pitchFamily="18" charset="0"/>
                </a:rPr>
                <a:t>+ </a:t>
              </a:r>
              <a:r>
                <a:rPr lang="en-US" altLang="zh-CN" i="1" err="1">
                  <a:latin typeface="Times New Roman" panose="02020603050405020304" pitchFamily="18" charset="0"/>
                </a:rPr>
                <a:t>RT</a:t>
              </a:r>
              <a:r>
                <a:rPr lang="en-US" altLang="zh-CN" err="1">
                  <a:latin typeface="Times New Roman" panose="02020603050405020304" pitchFamily="18" charset="0"/>
                </a:rPr>
                <a:t>lnQ</a:t>
              </a:r>
              <a:r>
                <a:rPr lang="en-US" altLang="zh-CN" baseline="-25000" err="1">
                  <a:latin typeface="Times New Roman" panose="02020603050405020304" pitchFamily="18" charset="0"/>
                </a:rPr>
                <a:t>c</a:t>
              </a:r>
              <a:endParaRPr lang="en-US" altLang="zh-CN" baseline="-25000">
                <a:latin typeface="Times New Roman" panose="02020603050405020304" pitchFamily="18" charset="0"/>
              </a:endParaRPr>
            </a:p>
          </p:txBody>
        </p:sp>
        <p:pic>
          <p:nvPicPr>
            <p:cNvPr id="92165" name="图片 16896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48" y="1726"/>
              <a:ext cx="336" cy="114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92166" name="矩形 168966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2167" name="直接连接符 168967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graphicFrame>
        <p:nvGraphicFramePr>
          <p:cNvPr id="92168" name="内容占位符 168969"/>
          <p:cNvGraphicFramePr>
            <a:graphicFrameLocks noGrp="1"/>
          </p:cNvGraphicFramePr>
          <p:nvPr>
            <p:ph idx="1"/>
          </p:nvPr>
        </p:nvGraphicFramePr>
        <p:xfrm>
          <a:off x="1355725" y="4886325"/>
          <a:ext cx="58293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2" imgW="2324100" imgH="457200" progId="Equation.3">
                  <p:embed/>
                </p:oleObj>
              </mc:Choice>
              <mc:Fallback>
                <p:oleObj name="" r:id="rId2" imgW="2324100" imgH="4572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5725" y="4886325"/>
                        <a:ext cx="5829300" cy="11461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3185" name="内容占位符 168969"/>
          <p:cNvGraphicFramePr>
            <a:graphicFrameLocks noGrp="1"/>
          </p:cNvGraphicFramePr>
          <p:nvPr>
            <p:ph type="body" idx="1"/>
          </p:nvPr>
        </p:nvGraphicFramePr>
        <p:xfrm>
          <a:off x="1301750" y="2044700"/>
          <a:ext cx="5829300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2324100" imgH="457200" progId="Equation.3">
                  <p:embed/>
                </p:oleObj>
              </mc:Choice>
              <mc:Fallback>
                <p:oleObj name="" r:id="rId1" imgW="2324100" imgH="4572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01750" y="2044700"/>
                        <a:ext cx="5829300" cy="1146175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86" name="矩形 168963"/>
          <p:cNvSpPr>
            <a:spLocks noRot="1"/>
          </p:cNvSpPr>
          <p:nvPr/>
        </p:nvSpPr>
        <p:spPr>
          <a:xfrm>
            <a:off x="685800" y="663575"/>
            <a:ext cx="7772400" cy="5762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能斯特方程（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Nernst equation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66713" y="1430338"/>
            <a:ext cx="1712912" cy="677862"/>
            <a:chOff x="578" y="2252"/>
            <a:chExt cx="2698" cy="1068"/>
          </a:xfrm>
        </p:grpSpPr>
        <p:sp>
          <p:nvSpPr>
            <p:cNvPr id="14" name="矩形标注 13"/>
            <p:cNvSpPr/>
            <p:nvPr/>
          </p:nvSpPr>
          <p:spPr>
            <a:xfrm>
              <a:off x="578" y="2252"/>
              <a:ext cx="2604" cy="1068"/>
            </a:xfrm>
            <a:prstGeom prst="wedgeRectCallout">
              <a:avLst>
                <a:gd name="adj1" fmla="val 23003"/>
                <a:gd name="adj2" fmla="val 106928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93189" name="文本框 14"/>
            <p:cNvSpPr txBox="1"/>
            <p:nvPr/>
          </p:nvSpPr>
          <p:spPr>
            <a:xfrm>
              <a:off x="578" y="2378"/>
              <a:ext cx="2698" cy="8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电池电动势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09563" y="3454400"/>
            <a:ext cx="1463675" cy="830263"/>
            <a:chOff x="488" y="5441"/>
            <a:chExt cx="2304" cy="1306"/>
          </a:xfrm>
        </p:grpSpPr>
        <p:sp>
          <p:nvSpPr>
            <p:cNvPr id="9" name="矩形标注 8"/>
            <p:cNvSpPr/>
            <p:nvPr/>
          </p:nvSpPr>
          <p:spPr>
            <a:xfrm>
              <a:off x="488" y="5453"/>
              <a:ext cx="2305" cy="1283"/>
            </a:xfrm>
            <a:prstGeom prst="wedgeRectCallout">
              <a:avLst>
                <a:gd name="adj1" fmla="val 91041"/>
                <a:gd name="adj2" fmla="val -13823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93192" name="文本框 15"/>
            <p:cNvSpPr txBox="1"/>
            <p:nvPr/>
          </p:nvSpPr>
          <p:spPr>
            <a:xfrm>
              <a:off x="533" y="5441"/>
              <a:ext cx="2216" cy="13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标准电池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电动势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079625" y="3416300"/>
            <a:ext cx="1798638" cy="533400"/>
            <a:chOff x="3276" y="5380"/>
            <a:chExt cx="2832" cy="840"/>
          </a:xfrm>
        </p:grpSpPr>
        <p:sp>
          <p:nvSpPr>
            <p:cNvPr id="10" name="矩形标注 9"/>
            <p:cNvSpPr/>
            <p:nvPr/>
          </p:nvSpPr>
          <p:spPr>
            <a:xfrm>
              <a:off x="3276" y="5453"/>
              <a:ext cx="2832" cy="696"/>
            </a:xfrm>
            <a:prstGeom prst="wedgeRectCallout">
              <a:avLst>
                <a:gd name="adj1" fmla="val 16172"/>
                <a:gd name="adj2" fmla="val -157471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93195" name="文本框 16"/>
            <p:cNvSpPr txBox="1"/>
            <p:nvPr/>
          </p:nvSpPr>
          <p:spPr>
            <a:xfrm>
              <a:off x="3317" y="5380"/>
              <a:ext cx="2698" cy="8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电子转移数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08475" y="3416300"/>
            <a:ext cx="1854200" cy="581025"/>
            <a:chOff x="6786" y="5380"/>
            <a:chExt cx="2920" cy="914"/>
          </a:xfrm>
        </p:grpSpPr>
        <p:sp>
          <p:nvSpPr>
            <p:cNvPr id="11" name="矩形标注 10"/>
            <p:cNvSpPr/>
            <p:nvPr/>
          </p:nvSpPr>
          <p:spPr>
            <a:xfrm>
              <a:off x="6786" y="5380"/>
              <a:ext cx="2920" cy="914"/>
            </a:xfrm>
            <a:prstGeom prst="wedgeRectCallout">
              <a:avLst>
                <a:gd name="adj1" fmla="val -86849"/>
                <a:gd name="adj2" fmla="val -13774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93198" name="文本框 17"/>
            <p:cNvSpPr txBox="1"/>
            <p:nvPr/>
          </p:nvSpPr>
          <p:spPr>
            <a:xfrm>
              <a:off x="6917" y="5453"/>
              <a:ext cx="2698" cy="8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法拉第常数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527925" y="2044700"/>
            <a:ext cx="1119188" cy="533400"/>
            <a:chOff x="11854" y="3219"/>
            <a:chExt cx="1764" cy="840"/>
          </a:xfrm>
        </p:grpSpPr>
        <p:sp>
          <p:nvSpPr>
            <p:cNvPr id="12" name="矩形标注 11"/>
            <p:cNvSpPr/>
            <p:nvPr/>
          </p:nvSpPr>
          <p:spPr>
            <a:xfrm>
              <a:off x="11854" y="3219"/>
              <a:ext cx="1765" cy="841"/>
            </a:xfrm>
            <a:prstGeom prst="wedgeRectCallout">
              <a:avLst>
                <a:gd name="adj1" fmla="val -85580"/>
                <a:gd name="adj2" fmla="val 66052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93201" name="文本框 18"/>
            <p:cNvSpPr txBox="1"/>
            <p:nvPr/>
          </p:nvSpPr>
          <p:spPr>
            <a:xfrm>
              <a:off x="11854" y="3219"/>
              <a:ext cx="1734" cy="8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反应商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15925" y="4498975"/>
            <a:ext cx="7112000" cy="1839913"/>
            <a:chOff x="655" y="7085"/>
            <a:chExt cx="11200" cy="2898"/>
          </a:xfrm>
        </p:grpSpPr>
        <p:sp>
          <p:nvSpPr>
            <p:cNvPr id="93203" name="文本框 20"/>
            <p:cNvSpPr txBox="1"/>
            <p:nvPr/>
          </p:nvSpPr>
          <p:spPr>
            <a:xfrm>
              <a:off x="655" y="7085"/>
              <a:ext cx="11200" cy="95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当</a:t>
              </a:r>
              <a:r>
                <a:rPr lang="en-US" altLang="zh-CN">
                  <a:latin typeface="Arial" panose="020B0604020202020204" pitchFamily="34" charset="0"/>
                </a:rPr>
                <a:t>T=298.15K</a:t>
              </a:r>
              <a:r>
                <a:rPr lang="zh-CN" altLang="en-US">
                  <a:latin typeface="Arial" panose="020B0604020202020204" pitchFamily="34" charset="0"/>
                  <a:ea typeface="宋体" panose="02010600030101010101" pitchFamily="2" charset="-122"/>
                </a:rPr>
                <a:t>，代入相关常数，上式得：</a:t>
              </a: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93204" name="内容占位符 168969"/>
            <p:cNvGraphicFramePr>
              <a:graphicFrameLocks noGrp="1"/>
            </p:cNvGraphicFramePr>
            <p:nvPr/>
          </p:nvGraphicFramePr>
          <p:xfrm>
            <a:off x="1080" y="8175"/>
            <a:ext cx="10035" cy="18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" r:id="rId3" imgW="2540000" imgH="457200" progId="Equation.3">
                    <p:embed/>
                  </p:oleObj>
                </mc:Choice>
                <mc:Fallback>
                  <p:oleObj name="" r:id="rId3" imgW="2540000" imgH="457200" progId="Equation.3">
                    <p:embed/>
                    <p:pic>
                      <p:nvPicPr>
                        <p:cNvPr id="0" name="图片 309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80" y="8175"/>
                          <a:ext cx="10035" cy="180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/>
          <p:cNvGrpSpPr/>
          <p:nvPr/>
        </p:nvGrpSpPr>
        <p:grpSpPr>
          <a:xfrm>
            <a:off x="4516438" y="1247775"/>
            <a:ext cx="2019300" cy="677863"/>
            <a:chOff x="7099" y="1952"/>
            <a:chExt cx="3180" cy="1068"/>
          </a:xfrm>
        </p:grpSpPr>
        <p:sp>
          <p:nvSpPr>
            <p:cNvPr id="27" name="矩形标注 26"/>
            <p:cNvSpPr/>
            <p:nvPr/>
          </p:nvSpPr>
          <p:spPr>
            <a:xfrm>
              <a:off x="7099" y="1952"/>
              <a:ext cx="3180" cy="1068"/>
            </a:xfrm>
            <a:prstGeom prst="wedgeRectCallout">
              <a:avLst>
                <a:gd name="adj1" fmla="val -102955"/>
                <a:gd name="adj2" fmla="val 88202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93207" name="文本框 27"/>
            <p:cNvSpPr txBox="1"/>
            <p:nvPr/>
          </p:nvSpPr>
          <p:spPr>
            <a:xfrm>
              <a:off x="7099" y="2065"/>
              <a:ext cx="3180" cy="84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摩尔气体常数</a:t>
              </a:r>
              <a:endParaRPr lang="zh-CN" altLang="en-US" sz="24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4209" name="标题 218113"/>
          <p:cNvSpPr>
            <a:spLocks noGrp="1" noRot="1"/>
          </p:cNvSpPr>
          <p:nvPr>
            <p:ph type="title"/>
          </p:nvPr>
        </p:nvSpPr>
        <p:spPr>
          <a:xfrm>
            <a:off x="698500" y="1255713"/>
            <a:ext cx="7772400" cy="649287"/>
          </a:xfrm>
        </p:spPr>
        <p:txBody>
          <a:bodyPr anchor="ctr" anchorCtr="0"/>
          <a:p>
            <a:pPr algn="l"/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三、影响电极电势的因素</a:t>
            </a:r>
            <a:endParaRPr lang="en-US" altLang="zh-CN" sz="32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4210" name="矩形 218114"/>
          <p:cNvSpPr>
            <a:spLocks noRot="1"/>
          </p:cNvSpPr>
          <p:nvPr/>
        </p:nvSpPr>
        <p:spPr>
          <a:xfrm>
            <a:off x="671513" y="1912938"/>
            <a:ext cx="7772400" cy="5762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1.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能斯特方程（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Nernst equation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）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4211" name="矩形 218118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4212" name="直接连接符 21811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graphicFrame>
        <p:nvGraphicFramePr>
          <p:cNvPr id="94213" name="内容占位符 218120"/>
          <p:cNvGraphicFramePr>
            <a:graphicFrameLocks noGrp="1"/>
          </p:cNvGraphicFramePr>
          <p:nvPr>
            <p:ph idx="1"/>
          </p:nvPr>
        </p:nvGraphicFramePr>
        <p:xfrm>
          <a:off x="492125" y="2613025"/>
          <a:ext cx="8305800" cy="205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3695700" imgH="914400" progId="Equation.3">
                  <p:embed/>
                </p:oleObj>
              </mc:Choice>
              <mc:Fallback>
                <p:oleObj name="" r:id="rId1" imgW="3695700" imgH="914400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2125" y="2613025"/>
                        <a:ext cx="8305800" cy="2055813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4" name="对象 218123"/>
          <p:cNvGraphicFramePr/>
          <p:nvPr/>
        </p:nvGraphicFramePr>
        <p:xfrm>
          <a:off x="314325" y="4906963"/>
          <a:ext cx="8307388" cy="154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3" imgW="3695700" imgH="685800" progId="Equation.3">
                  <p:embed/>
                </p:oleObj>
              </mc:Choice>
              <mc:Fallback>
                <p:oleObj name="" r:id="rId3" imgW="3695700" imgH="685800" progId="Equation.3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325" y="4906963"/>
                        <a:ext cx="8307388" cy="15414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3" name="标题 173057"/>
          <p:cNvSpPr>
            <a:spLocks noGrp="1" noRot="1"/>
          </p:cNvSpPr>
          <p:nvPr>
            <p:ph type="title" idx="4294967295"/>
          </p:nvPr>
        </p:nvSpPr>
        <p:spPr>
          <a:xfrm>
            <a:off x="0" y="549275"/>
            <a:ext cx="7772400" cy="685800"/>
          </a:xfrm>
        </p:spPr>
        <p:txBody>
          <a:bodyPr anchor="ctr" anchorCtr="0"/>
          <a:p>
            <a:r>
              <a:rPr lang="zh-CN" altLang="en-US" sz="3600" b="1" u="sng" dirty="0">
                <a:ea typeface="黑体" panose="02010609060101010101" pitchFamily="2" charset="-122"/>
              </a:rPr>
              <a:t>应用能斯特方程的注意事项</a:t>
            </a:r>
            <a:endParaRPr lang="zh-CN" altLang="en-US" sz="3600" b="1" u="sng" dirty="0">
              <a:ea typeface="黑体" panose="02010609060101010101" pitchFamily="2" charset="-122"/>
            </a:endParaRPr>
          </a:p>
        </p:txBody>
      </p:sp>
      <p:sp>
        <p:nvSpPr>
          <p:cNvPr id="95234" name="内容占位符 173058"/>
          <p:cNvSpPr>
            <a:spLocks noGrp="1" noRot="1"/>
          </p:cNvSpPr>
          <p:nvPr>
            <p:ph idx="4294967295"/>
          </p:nvPr>
        </p:nvSpPr>
        <p:spPr>
          <a:xfrm>
            <a:off x="0" y="1412875"/>
            <a:ext cx="8386763" cy="4637088"/>
          </a:xfrm>
        </p:spPr>
        <p:txBody>
          <a:bodyPr anchor="t" anchorCtr="0"/>
          <a:p>
            <a:pPr>
              <a:lnSpc>
                <a:spcPct val="110000"/>
              </a:lnSpc>
              <a:buClr>
                <a:srgbClr val="FF33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</a:rPr>
              <a:t>氧化型、还原型包括所有参加电极反应的物质。</a:t>
            </a:r>
            <a:endParaRPr lang="zh-CN" altLang="en-US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buClr>
                <a:srgbClr val="FF33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</a:rPr>
              <a:t>固体、纯液体、稀溶液水参与电极反应时，其浓度视为常数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</a:rPr>
              <a:t>，不出现在表达式中。</a:t>
            </a:r>
            <a:endParaRPr lang="zh-CN" altLang="en-US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buClr>
                <a:srgbClr val="FF3300"/>
              </a:buClr>
              <a:buSzPct val="9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000000"/>
                </a:solidFill>
              </a:rPr>
              <a:t>气体参与反应，浓度用分压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θ</a:t>
            </a:r>
            <a:r>
              <a:rPr lang="zh-CN" altLang="en-US" b="1" dirty="0">
                <a:solidFill>
                  <a:srgbClr val="000000"/>
                </a:solidFill>
              </a:rPr>
              <a:t>表示。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6257" name="标题 222209"/>
          <p:cNvSpPr>
            <a:spLocks noGrp="1" noRot="1"/>
          </p:cNvSpPr>
          <p:nvPr>
            <p:ph type="title"/>
          </p:nvPr>
        </p:nvSpPr>
        <p:spPr>
          <a:xfrm>
            <a:off x="698500" y="1255713"/>
            <a:ext cx="7772400" cy="649287"/>
          </a:xfrm>
        </p:spPr>
        <p:txBody>
          <a:bodyPr anchor="ctr" anchorCtr="0"/>
          <a:p>
            <a:pPr algn="l"/>
            <a:r>
              <a:rPr lang="zh-CN" altLang="en-US" sz="3200" b="1" dirty="0">
                <a:latin typeface="黑体" panose="02010609060101010101" pitchFamily="2" charset="-122"/>
                <a:ea typeface="黑体" panose="02010609060101010101" pitchFamily="2" charset="-122"/>
              </a:rPr>
              <a:t>三、影响电极电势的因素</a:t>
            </a:r>
            <a:endParaRPr lang="en-US" altLang="zh-CN" sz="3200" b="1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6258" name="矩形 222210"/>
          <p:cNvSpPr>
            <a:spLocks noRot="1"/>
          </p:cNvSpPr>
          <p:nvPr/>
        </p:nvSpPr>
        <p:spPr>
          <a:xfrm>
            <a:off x="671513" y="1912938"/>
            <a:ext cx="7772400" cy="5762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2.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氧化剂、还原剂浓度或者分压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 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6259" name="矩形 222211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6260" name="直接连接符 222212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graphicFrame>
        <p:nvGraphicFramePr>
          <p:cNvPr id="96261" name="对象 222214"/>
          <p:cNvGraphicFramePr/>
          <p:nvPr/>
        </p:nvGraphicFramePr>
        <p:xfrm>
          <a:off x="877888" y="3194050"/>
          <a:ext cx="36830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1" imgW="1638300" imgH="457200" progId="Equation.3">
                  <p:embed/>
                </p:oleObj>
              </mc:Choice>
              <mc:Fallback>
                <p:oleObj name="" r:id="rId1" imgW="1638300" imgH="457200" progId="Equation.3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77888" y="3194050"/>
                        <a:ext cx="3683000" cy="1028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62" name="矩形 222216"/>
          <p:cNvSpPr>
            <a:spLocks noRot="1"/>
          </p:cNvSpPr>
          <p:nvPr/>
        </p:nvSpPr>
        <p:spPr>
          <a:xfrm>
            <a:off x="609600" y="2489200"/>
            <a:ext cx="7772400" cy="12747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>
              <a:lnSpc>
                <a:spcPct val="110000"/>
              </a:lnSpc>
              <a:spcBef>
                <a:spcPct val="1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对于任意一个电极反应： </a:t>
            </a:r>
            <a:r>
              <a:rPr lang="en-US" altLang="zh-CN" i="1" err="1">
                <a:latin typeface="Times New Roman" panose="02020603050405020304" pitchFamily="18" charset="0"/>
              </a:rPr>
              <a:t>m</a:t>
            </a:r>
            <a:r>
              <a:rPr lang="en-US" altLang="zh-CN" err="1">
                <a:latin typeface="Times New Roman" panose="02020603050405020304" pitchFamily="18" charset="0"/>
              </a:rPr>
              <a:t>Ox</a:t>
            </a:r>
            <a:r>
              <a:rPr lang="en-US" altLang="zh-CN">
                <a:latin typeface="Times New Roman" panose="02020603050405020304" pitchFamily="18" charset="0"/>
              </a:rPr>
              <a:t> + e</a:t>
            </a:r>
            <a:r>
              <a:rPr lang="en-US" altLang="zh-CN" baseline="30000">
                <a:latin typeface="Times New Roman" panose="02020603050405020304" pitchFamily="18" charset="0"/>
              </a:rPr>
              <a:t>-</a:t>
            </a:r>
            <a:r>
              <a:rPr lang="en-US" altLang="zh-CN">
                <a:latin typeface="Times New Roman" panose="02020603050405020304" pitchFamily="18" charset="0"/>
              </a:rPr>
              <a:t>          </a:t>
            </a:r>
            <a:r>
              <a:rPr lang="en-US" altLang="zh-CN" i="1" err="1">
                <a:latin typeface="Times New Roman" panose="02020603050405020304" pitchFamily="18" charset="0"/>
              </a:rPr>
              <a:t>q</a:t>
            </a:r>
            <a:r>
              <a:rPr lang="en-US" altLang="zh-CN" err="1">
                <a:latin typeface="Times New Roman" panose="02020603050405020304" pitchFamily="18" charset="0"/>
              </a:rPr>
              <a:t>Red</a:t>
            </a:r>
            <a:endParaRPr lang="en-US" altLang="zh-CN"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10000"/>
              </a:spcBef>
            </a:pPr>
            <a:br>
              <a:rPr lang="zh-CN" altLang="en-US" dirty="0">
                <a:latin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</a:rPr>
              <a:t>             </a:t>
            </a:r>
            <a:endParaRPr lang="en-US" altLang="zh-CN" sz="3200">
              <a:latin typeface="Times New Roman" panose="02020603050405020304" pitchFamily="18" charset="0"/>
            </a:endParaRPr>
          </a:p>
        </p:txBody>
      </p:sp>
      <p:pic>
        <p:nvPicPr>
          <p:cNvPr id="96263" name="图片 2222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63" y="2746375"/>
            <a:ext cx="533400" cy="2286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6264" name="对象 222224"/>
          <p:cNvGraphicFramePr/>
          <p:nvPr/>
        </p:nvGraphicFramePr>
        <p:xfrm>
          <a:off x="877888" y="4222750"/>
          <a:ext cx="4283075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4" imgW="1905000" imgH="457200" progId="Equation.3">
                  <p:embed/>
                </p:oleObj>
              </mc:Choice>
              <mc:Fallback>
                <p:oleObj name="" r:id="rId4" imgW="1905000" imgH="457200" progId="Equation.3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7888" y="4222750"/>
                        <a:ext cx="4283075" cy="1028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6266" name="图片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5999"/>
          </a:blip>
          <a:srcRect t="12143" r="71257" b="20119"/>
          <a:stretch>
            <a:fillRect/>
          </a:stretch>
        </p:blipFill>
        <p:spPr>
          <a:xfrm>
            <a:off x="698500" y="5251450"/>
            <a:ext cx="1960245" cy="1176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69" name="文本框 3"/>
          <p:cNvSpPr txBox="1"/>
          <p:nvPr/>
        </p:nvSpPr>
        <p:spPr>
          <a:xfrm>
            <a:off x="2901315" y="5511800"/>
            <a:ext cx="576580" cy="60769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i="1">
                <a:latin typeface="Symbol" panose="05050102010706020507" pitchFamily="18" charset="2"/>
                <a:sym typeface="Symbol" panose="05050102010706020507" pitchFamily="18" charset="2"/>
              </a:rPr>
              <a:t>j </a:t>
            </a:r>
            <a:endParaRPr lang="zh-CN" altLang="en-US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5999"/>
          </a:blip>
          <a:srcRect l="93352" t="12143" r="475" b="20119"/>
          <a:stretch>
            <a:fillRect/>
          </a:stretch>
        </p:blipFill>
        <p:spPr>
          <a:xfrm>
            <a:off x="3370580" y="5304155"/>
            <a:ext cx="421005" cy="1176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7281" name="标题 171009"/>
          <p:cNvSpPr>
            <a:spLocks noGrp="1" noRot="1"/>
          </p:cNvSpPr>
          <p:nvPr>
            <p:ph type="title"/>
          </p:nvPr>
        </p:nvSpPr>
        <p:spPr>
          <a:xfrm>
            <a:off x="684213" y="692150"/>
            <a:ext cx="7920037" cy="1511300"/>
          </a:xfrm>
          <a:ln>
            <a:solidFill>
              <a:schemeClr val="hlink"/>
            </a:solidFill>
            <a:miter/>
          </a:ln>
        </p:spPr>
        <p:txBody>
          <a:bodyPr vert="horz" wrap="square" lIns="91440" tIns="45720" rIns="91440" bIns="45720" anchor="b" anchorCtr="0"/>
          <a:p>
            <a:pPr algn="l">
              <a:lnSpc>
                <a:spcPct val="110000"/>
              </a:lnSpc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例：计算298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，电池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(-)Pt︱I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︱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(0.1mol.L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-1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) ‖ </a:t>
            </a:r>
            <a:b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zh-CN" sz="2800" b="1" err="1">
                <a:solidFill>
                  <a:srgbClr val="000000"/>
                </a:solidFill>
                <a:latin typeface="Times New Roman" panose="02020603050405020304" pitchFamily="18" charset="0"/>
              </a:rPr>
              <a:t>MnO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(0.01mol.L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-1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),Mn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2＋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(0.1mol.L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-1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),H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＋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(0.001mol.L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-1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)︱Pt(+)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的电动势并写出电池反应。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97282" name="对象 171010"/>
          <p:cNvGraphicFramePr/>
          <p:nvPr/>
        </p:nvGraphicFramePr>
        <p:xfrm>
          <a:off x="1323975" y="3984625"/>
          <a:ext cx="6029325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1" imgW="4448175" imgH="552450" progId="Paint.Picture">
                  <p:embed/>
                </p:oleObj>
              </mc:Choice>
              <mc:Fallback>
                <p:oleObj name="" r:id="rId1" imgW="4448175" imgH="552450" progId="Paint.Picture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2">
                        <a:lum contrast="11999"/>
                      </a:blip>
                      <a:stretch>
                        <a:fillRect/>
                      </a:stretch>
                    </p:blipFill>
                    <p:spPr>
                      <a:xfrm>
                        <a:off x="1323975" y="3984625"/>
                        <a:ext cx="6029325" cy="7477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3" name="对象 171012"/>
          <p:cNvGraphicFramePr/>
          <p:nvPr/>
        </p:nvGraphicFramePr>
        <p:xfrm>
          <a:off x="1600200" y="2924175"/>
          <a:ext cx="312420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3" imgW="2686050" imgH="466725" progId="Paint.Picture">
                  <p:embed/>
                </p:oleObj>
              </mc:Choice>
              <mc:Fallback>
                <p:oleObj name="" r:id="rId3" imgW="2686050" imgH="466725" progId="Paint.Picture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4">
                        <a:lum contrast="29999"/>
                      </a:blip>
                      <a:stretch>
                        <a:fillRect/>
                      </a:stretch>
                    </p:blipFill>
                    <p:spPr>
                      <a:xfrm>
                        <a:off x="1600200" y="2924175"/>
                        <a:ext cx="3124200" cy="542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4" name="文本框 171014"/>
          <p:cNvSpPr txBox="1"/>
          <p:nvPr/>
        </p:nvSpPr>
        <p:spPr>
          <a:xfrm>
            <a:off x="684213" y="2909888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解：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7285" name="矩形 171015"/>
          <p:cNvSpPr>
            <a:spLocks noRot="1"/>
          </p:cNvSpPr>
          <p:nvPr/>
        </p:nvSpPr>
        <p:spPr>
          <a:xfrm>
            <a:off x="4976813" y="2827338"/>
            <a:ext cx="3200400" cy="5762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i="1">
                <a:latin typeface="Symbol" panose="05050102010706020507" pitchFamily="18" charset="2"/>
                <a:ea typeface="黑体" panose="02010609060101010101" pitchFamily="2" charset="-122"/>
              </a:rPr>
              <a:t>j </a:t>
            </a:r>
            <a:r>
              <a:rPr lang="en-US" altLang="zh-CN" baseline="-25000">
                <a:latin typeface="Symbol" panose="05050102010706020507" pitchFamily="18" charset="2"/>
                <a:ea typeface="黑体" panose="02010609060101010101" pitchFamily="2" charset="-122"/>
              </a:rPr>
              <a:t>1</a:t>
            </a:r>
            <a:r>
              <a:rPr lang="en-US" altLang="zh-CN" baseline="30000">
                <a:latin typeface="Symbol" panose="05050102010706020507" pitchFamily="18" charset="2"/>
                <a:ea typeface="黑体" panose="02010609060101010101" pitchFamily="2" charset="-122"/>
              </a:rPr>
              <a:t>q 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2" charset="-122"/>
              </a:rPr>
              <a:t>=0.536V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7286" name="矩形 171016"/>
          <p:cNvSpPr>
            <a:spLocks noRot="1"/>
          </p:cNvSpPr>
          <p:nvPr/>
        </p:nvSpPr>
        <p:spPr>
          <a:xfrm>
            <a:off x="4760913" y="5024438"/>
            <a:ext cx="3200400" cy="576262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i="1">
                <a:latin typeface="Symbol" panose="05050102010706020507" pitchFamily="18" charset="2"/>
                <a:ea typeface="黑体" panose="02010609060101010101" pitchFamily="2" charset="-122"/>
              </a:rPr>
              <a:t>j </a:t>
            </a:r>
            <a:r>
              <a:rPr lang="en-US" altLang="zh-CN" baseline="-25000">
                <a:latin typeface="Symbol" panose="05050102010706020507" pitchFamily="18" charset="2"/>
                <a:ea typeface="黑体" panose="02010609060101010101" pitchFamily="2" charset="-122"/>
              </a:rPr>
              <a:t>2</a:t>
            </a:r>
            <a:r>
              <a:rPr lang="en-US" altLang="zh-CN" baseline="30000">
                <a:latin typeface="Symbol" panose="05050102010706020507" pitchFamily="18" charset="2"/>
                <a:ea typeface="黑体" panose="02010609060101010101" pitchFamily="2" charset="-122"/>
              </a:rPr>
              <a:t>q 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2" charset="-122"/>
              </a:rPr>
              <a:t>=1.507V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cover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72036" name="文本框 172035"/>
          <p:cNvSpPr txBox="1"/>
          <p:nvPr/>
        </p:nvSpPr>
        <p:spPr>
          <a:xfrm>
            <a:off x="950913" y="4597400"/>
            <a:ext cx="7239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 i="1">
                <a:latin typeface="Times New Roman" panose="02020603050405020304" pitchFamily="18" charset="0"/>
              </a:rPr>
              <a:t>E</a:t>
            </a:r>
            <a:r>
              <a:rPr lang="en-US" altLang="zh-CN" sz="3200">
                <a:latin typeface="Times New Roman" panose="02020603050405020304" pitchFamily="18" charset="0"/>
              </a:rPr>
              <a:t>= </a:t>
            </a:r>
            <a:r>
              <a:rPr lang="en-US" altLang="zh-CN" i="1">
                <a:latin typeface="Symbol" panose="05050102010706020507" pitchFamily="18" charset="2"/>
                <a:ea typeface="黑体" panose="02010609060101010101" pitchFamily="2" charset="-122"/>
              </a:rPr>
              <a:t>j </a:t>
            </a:r>
            <a:r>
              <a:rPr lang="en-US" altLang="zh-CN" sz="3200" baseline="-25000">
                <a:latin typeface="Times New Roman" panose="02020603050405020304" pitchFamily="18" charset="0"/>
              </a:rPr>
              <a:t>2</a:t>
            </a:r>
            <a:r>
              <a:rPr lang="en-US" altLang="zh-CN" sz="3200">
                <a:latin typeface="Times New Roman" panose="02020603050405020304" pitchFamily="18" charset="0"/>
              </a:rPr>
              <a:t>- </a:t>
            </a:r>
            <a:r>
              <a:rPr lang="en-US" altLang="zh-CN" i="1">
                <a:latin typeface="Symbol" panose="05050102010706020507" pitchFamily="18" charset="2"/>
                <a:ea typeface="黑体" panose="02010609060101010101" pitchFamily="2" charset="-122"/>
              </a:rPr>
              <a:t>j </a:t>
            </a:r>
            <a:r>
              <a:rPr lang="en-US" altLang="zh-CN" sz="3200" baseline="-25000">
                <a:latin typeface="Times New Roman" panose="02020603050405020304" pitchFamily="18" charset="0"/>
              </a:rPr>
              <a:t>1 </a:t>
            </a:r>
            <a:r>
              <a:rPr lang="en-US" altLang="zh-CN" sz="3200">
                <a:latin typeface="Times New Roman" panose="02020603050405020304" pitchFamily="18" charset="0"/>
              </a:rPr>
              <a:t>=1.212-0.595=0.617（V）</a:t>
            </a:r>
            <a:endParaRPr lang="en-US" altLang="zh-CN" sz="3200">
              <a:latin typeface="Times New Roman" panose="02020603050405020304" pitchFamily="18" charset="0"/>
            </a:endParaRPr>
          </a:p>
        </p:txBody>
      </p:sp>
      <p:sp>
        <p:nvSpPr>
          <p:cNvPr id="172037" name="文本框 172036"/>
          <p:cNvSpPr txBox="1"/>
          <p:nvPr/>
        </p:nvSpPr>
        <p:spPr>
          <a:xfrm>
            <a:off x="709613" y="5178425"/>
            <a:ext cx="1970087" cy="5191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电池反应：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172038" name="文本框 172037"/>
          <p:cNvSpPr txBox="1"/>
          <p:nvPr/>
        </p:nvSpPr>
        <p:spPr>
          <a:xfrm>
            <a:off x="744538" y="5722938"/>
            <a:ext cx="7643812" cy="51911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10I</a:t>
            </a:r>
            <a:r>
              <a:rPr lang="en-US" altLang="zh-CN" baseline="30000">
                <a:latin typeface="Times New Roman" panose="02020603050405020304" pitchFamily="18" charset="0"/>
              </a:rPr>
              <a:t>－</a:t>
            </a:r>
            <a:r>
              <a:rPr lang="en-US" altLang="zh-CN">
                <a:latin typeface="Times New Roman" panose="02020603050405020304" pitchFamily="18" charset="0"/>
              </a:rPr>
              <a:t>+2MnO</a:t>
            </a:r>
            <a:r>
              <a:rPr lang="en-US" altLang="zh-CN" baseline="-25000">
                <a:latin typeface="Times New Roman" panose="02020603050405020304" pitchFamily="18" charset="0"/>
              </a:rPr>
              <a:t>4</a:t>
            </a:r>
            <a:r>
              <a:rPr lang="en-US" altLang="zh-CN" baseline="30000">
                <a:latin typeface="Times New Roman" panose="02020603050405020304" pitchFamily="18" charset="0"/>
              </a:rPr>
              <a:t>－</a:t>
            </a:r>
            <a:r>
              <a:rPr lang="en-US" altLang="zh-CN">
                <a:latin typeface="Times New Roman" panose="02020603050405020304" pitchFamily="18" charset="0"/>
              </a:rPr>
              <a:t>+16H</a:t>
            </a:r>
            <a:r>
              <a:rPr lang="en-US" altLang="zh-CN" baseline="30000">
                <a:latin typeface="Times New Roman" panose="02020603050405020304" pitchFamily="18" charset="0"/>
              </a:rPr>
              <a:t>＋  </a:t>
            </a:r>
            <a:r>
              <a:rPr lang="en-US" altLang="zh-CN">
                <a:latin typeface="Times New Roman" panose="02020603050405020304" pitchFamily="18" charset="0"/>
              </a:rPr>
              <a:t>      5I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+2Mn</a:t>
            </a:r>
            <a:r>
              <a:rPr lang="en-US" altLang="zh-CN" baseline="30000">
                <a:latin typeface="Times New Roman" panose="02020603050405020304" pitchFamily="18" charset="0"/>
              </a:rPr>
              <a:t>2＋</a:t>
            </a:r>
            <a:r>
              <a:rPr lang="en-US" altLang="zh-CN">
                <a:latin typeface="Times New Roman" panose="02020603050405020304" pitchFamily="18" charset="0"/>
              </a:rPr>
              <a:t>+8H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O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pic>
        <p:nvPicPr>
          <p:cNvPr id="172039" name="图片 1720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4663" y="5843588"/>
            <a:ext cx="546100" cy="29686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8309" name="对象 172041"/>
          <p:cNvGraphicFramePr/>
          <p:nvPr/>
        </p:nvGraphicFramePr>
        <p:xfrm>
          <a:off x="1314450" y="361950"/>
          <a:ext cx="5584825" cy="202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2" imgW="2387600" imgH="862965" progId="Equation.3">
                  <p:embed/>
                </p:oleObj>
              </mc:Choice>
              <mc:Fallback>
                <p:oleObj name="" r:id="rId2" imgW="2387600" imgH="862965" progId="Equation.3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4450" y="361950"/>
                        <a:ext cx="5584825" cy="20208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对象 172044"/>
          <p:cNvGraphicFramePr/>
          <p:nvPr/>
        </p:nvGraphicFramePr>
        <p:xfrm>
          <a:off x="1247775" y="2540000"/>
          <a:ext cx="6556375" cy="200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4" imgW="2945130" imgH="901065" progId="Equation.3">
                  <p:embed/>
                </p:oleObj>
              </mc:Choice>
              <mc:Fallback>
                <p:oleObj name="" r:id="rId4" imgW="2945130" imgH="901065" progId="Equation.3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7775" y="2540000"/>
                        <a:ext cx="6556375" cy="20081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6" grpId="0"/>
      <p:bldP spid="172037" grpId="0"/>
      <p:bldP spid="1720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9329" name="标题 176129"/>
          <p:cNvSpPr>
            <a:spLocks noGrp="1" noRot="1"/>
          </p:cNvSpPr>
          <p:nvPr>
            <p:ph type="title"/>
          </p:nvPr>
        </p:nvSpPr>
        <p:spPr>
          <a:xfrm>
            <a:off x="661988" y="1839913"/>
            <a:ext cx="7772400" cy="584200"/>
          </a:xfrm>
        </p:spPr>
        <p:txBody>
          <a:bodyPr anchor="ctr" anchorCtr="0"/>
          <a:p>
            <a:pPr algn="l"/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3.</a:t>
            </a:r>
            <a:r>
              <a:rPr lang="zh-CN" altLang="en-US" sz="3200" b="1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溶液酸度对电极电势的影响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9330" name="内容占位符 176130"/>
          <p:cNvSpPr>
            <a:spLocks noGrp="1" noRot="1"/>
          </p:cNvSpPr>
          <p:nvPr>
            <p:ph idx="1"/>
          </p:nvPr>
        </p:nvSpPr>
        <p:spPr>
          <a:xfrm>
            <a:off x="476250" y="2546350"/>
            <a:ext cx="8169275" cy="3448050"/>
          </a:xfrm>
        </p:spPr>
        <p:txBody>
          <a:bodyPr anchor="t" anchorCtr="0"/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</a:rPr>
              <a:t>对于有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800" b="1">
                <a:solidFill>
                  <a:srgbClr val="000000"/>
                </a:solidFill>
              </a:rPr>
              <a:t>或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000000"/>
                </a:solidFill>
              </a:rPr>
              <a:t>参加的电极反应，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800" b="1">
                <a:solidFill>
                  <a:srgbClr val="000000"/>
                </a:solidFill>
              </a:rPr>
              <a:t>或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000000"/>
                </a:solidFill>
              </a:rPr>
              <a:t>的浓度对电极电势有直接影响，且一般影响较大。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</a:rPr>
              <a:t>没有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800" b="1">
                <a:solidFill>
                  <a:srgbClr val="000000"/>
                </a:solidFill>
              </a:rPr>
              <a:t>或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000000"/>
                </a:solidFill>
              </a:rPr>
              <a:t>参加的电极反应，溶液酸度对电极电势没有影响。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SzTx/>
              <a:buFont typeface="Wingdings" panose="05000000000000000000" pitchFamily="2" charset="2"/>
              <a:buChar char="Ø"/>
            </a:pP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H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r>
              <a:rPr lang="zh-CN" altLang="en-US" sz="2800" b="1">
                <a:solidFill>
                  <a:srgbClr val="000000"/>
                </a:solidFill>
              </a:rPr>
              <a:t>或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OH</a:t>
            </a:r>
            <a:r>
              <a:rPr lang="en-US" altLang="zh-CN" sz="2800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000000"/>
                </a:solidFill>
              </a:rPr>
              <a:t>参加的电极反应，溶液的酸度不同，通常会导致氧化或还原产物不同。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sp>
        <p:nvSpPr>
          <p:cNvPr id="99331" name="矩形 176131"/>
          <p:cNvSpPr>
            <a:spLocks noRot="1"/>
          </p:cNvSpPr>
          <p:nvPr/>
        </p:nvSpPr>
        <p:spPr>
          <a:xfrm>
            <a:off x="698500" y="1255713"/>
            <a:ext cx="7772400" cy="6492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三、影响电极电势的因素</a:t>
            </a:r>
            <a:endParaRPr lang="en-US" altLang="zh-CN" sz="3200">
              <a:solidFill>
                <a:schemeClr val="tx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9332" name="矩形 176132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99333" name="直接连接符 176133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2401" name="标题 177153"/>
          <p:cNvSpPr>
            <a:spLocks noGrp="1" noRot="1"/>
          </p:cNvSpPr>
          <p:nvPr>
            <p:ph type="title"/>
          </p:nvPr>
        </p:nvSpPr>
        <p:spPr>
          <a:xfrm>
            <a:off x="595313" y="1800225"/>
            <a:ext cx="7991475" cy="649288"/>
          </a:xfrm>
        </p:spPr>
        <p:txBody>
          <a:bodyPr anchor="ctr" anchorCtr="0"/>
          <a:p>
            <a:pPr algn="l"/>
            <a:r>
              <a:rPr lang="en-US" altLang="zh-CN" sz="3200" b="1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4.</a:t>
            </a:r>
            <a:r>
              <a:rPr lang="zh-CN" altLang="en-US" sz="3200" b="1" dirty="0">
                <a:solidFill>
                  <a:schemeClr val="tx1"/>
                </a:solidFill>
                <a:ea typeface="黑体" panose="02010609060101010101" pitchFamily="2" charset="-122"/>
              </a:rPr>
              <a:t>沉淀剂对电极电势的影响</a:t>
            </a:r>
            <a:endParaRPr lang="zh-CN" altLang="en-US" sz="3200" b="1" dirty="0">
              <a:solidFill>
                <a:schemeClr val="tx1"/>
              </a:solidFill>
              <a:ea typeface="黑体" panose="02010609060101010101" pitchFamily="2" charset="-122"/>
            </a:endParaRPr>
          </a:p>
        </p:txBody>
      </p:sp>
      <p:sp>
        <p:nvSpPr>
          <p:cNvPr id="102402" name="内容占位符 177154"/>
          <p:cNvSpPr>
            <a:spLocks noGrp="1" noRot="1"/>
          </p:cNvSpPr>
          <p:nvPr>
            <p:ph idx="1"/>
          </p:nvPr>
        </p:nvSpPr>
        <p:spPr>
          <a:xfrm>
            <a:off x="354013" y="2352675"/>
            <a:ext cx="8280400" cy="3838575"/>
          </a:xfrm>
        </p:spPr>
        <p:txBody>
          <a:bodyPr anchor="t" anchorCtr="0"/>
          <a:p>
            <a:pPr>
              <a:lnSpc>
                <a:spcPct val="110000"/>
              </a:lnSpc>
              <a:buSzPct val="90000"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对于一个氧化还原电对，如果氧化型能与沉淀剂反应生成沉淀，则电对的电极电势会降低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buSzPct val="9000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如</a:t>
            </a:r>
            <a:r>
              <a:rPr lang="en-US" altLang="zh-CN" sz="2800" b="1" i="1" err="1">
                <a:solidFill>
                  <a:srgbClr val="0000FF"/>
                </a:solidFill>
                <a:latin typeface="Symbol" panose="05050102010706020507" pitchFamily="18" charset="2"/>
              </a:rPr>
              <a:t>j</a:t>
            </a:r>
            <a:r>
              <a:rPr lang="en-US" altLang="zh-CN" sz="2800" b="1" baseline="30000" err="1">
                <a:solidFill>
                  <a:srgbClr val="0000FF"/>
                </a:solidFill>
                <a:latin typeface="Times New Roman" panose="02020603050405020304" pitchFamily="18" charset="0"/>
              </a:rPr>
              <a:t>θ</a:t>
            </a:r>
            <a:r>
              <a:rPr lang="en-US" altLang="zh-CN" sz="2800" b="1" err="1">
                <a:solidFill>
                  <a:srgbClr val="0000FF"/>
                </a:solidFill>
                <a:latin typeface="Times New Roman" panose="02020603050405020304" pitchFamily="18" charset="0"/>
              </a:rPr>
              <a:t>(AgCl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/Ag)&lt; </a:t>
            </a:r>
            <a:r>
              <a:rPr lang="en-US" altLang="zh-CN" sz="2800" b="1" i="1" err="1">
                <a:solidFill>
                  <a:srgbClr val="0000FF"/>
                </a:solidFill>
                <a:latin typeface="Symbol" panose="05050102010706020507" pitchFamily="18" charset="2"/>
              </a:rPr>
              <a:t>j</a:t>
            </a:r>
            <a:r>
              <a:rPr lang="en-US" altLang="zh-CN" sz="2800" b="1" baseline="30000" err="1">
                <a:solidFill>
                  <a:srgbClr val="0000FF"/>
                </a:solidFill>
                <a:latin typeface="Times New Roman" panose="02020603050405020304" pitchFamily="18" charset="0"/>
              </a:rPr>
              <a:t>θ</a:t>
            </a:r>
            <a:r>
              <a:rPr lang="en-US" altLang="zh-CN" sz="2800" b="1" err="1">
                <a:solidFill>
                  <a:srgbClr val="0000FF"/>
                </a:solidFill>
                <a:latin typeface="Times New Roman" panose="02020603050405020304" pitchFamily="18" charset="0"/>
              </a:rPr>
              <a:t>(Ag</a:t>
            </a:r>
            <a:r>
              <a:rPr lang="en-US" altLang="zh-CN" sz="28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/Ag)</a:t>
            </a:r>
            <a:endParaRPr lang="en-US" altLang="zh-CN" sz="2800" b="1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buSzPct val="90000"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如果还原型能与沉淀剂反应生成沉淀，则电对的电极电势会升高。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buSzPct val="90000"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    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如</a:t>
            </a:r>
            <a:r>
              <a:rPr lang="en-US" altLang="zh-CN" sz="2800" b="1" i="1">
                <a:solidFill>
                  <a:srgbClr val="0000FF"/>
                </a:solidFill>
                <a:latin typeface="Symbol" panose="05050102010706020507" pitchFamily="18" charset="2"/>
              </a:rPr>
              <a:t>j</a:t>
            </a:r>
            <a:r>
              <a:rPr lang="en-US" altLang="zh-CN" sz="28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θ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(Cu</a:t>
            </a:r>
            <a:r>
              <a:rPr lang="en-US" altLang="zh-CN" sz="28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2+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/Cu</a:t>
            </a:r>
            <a:r>
              <a:rPr lang="en-US" altLang="zh-CN" sz="28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) &lt; </a:t>
            </a:r>
            <a:r>
              <a:rPr lang="en-US" altLang="zh-CN" sz="2800" b="1" i="1">
                <a:solidFill>
                  <a:srgbClr val="0000FF"/>
                </a:solidFill>
                <a:latin typeface="Symbol" panose="05050102010706020507" pitchFamily="18" charset="2"/>
              </a:rPr>
              <a:t>j</a:t>
            </a:r>
            <a:r>
              <a:rPr lang="en-US" altLang="zh-CN" sz="28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θ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(Cu</a:t>
            </a:r>
            <a:r>
              <a:rPr lang="en-US" altLang="zh-CN" sz="28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2+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 /</a:t>
            </a:r>
            <a:r>
              <a:rPr lang="en-US" altLang="zh-CN" sz="2800" b="1" err="1">
                <a:solidFill>
                  <a:srgbClr val="0000FF"/>
                </a:solidFill>
                <a:latin typeface="Times New Roman" panose="02020603050405020304" pitchFamily="18" charset="0"/>
              </a:rPr>
              <a:t>CuI</a:t>
            </a:r>
            <a:r>
              <a:rPr lang="en-US" altLang="zh-CN" sz="2800" b="1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endParaRPr lang="en-US" altLang="zh-CN" sz="2800" b="1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buSzPct val="90000"/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应用：求算一些难溶电解质的</a:t>
            </a:r>
            <a:r>
              <a:rPr lang="en-US" altLang="zh-CN" sz="2800" b="1" i="1" err="1">
                <a:solidFill>
                  <a:srgbClr val="000000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800" b="1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sp</a:t>
            </a:r>
            <a:endParaRPr lang="en-US" altLang="zh-CN" sz="2800" b="1" baseline="-250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03" name="矩形 177155"/>
          <p:cNvSpPr>
            <a:spLocks noRot="1"/>
          </p:cNvSpPr>
          <p:nvPr/>
        </p:nvSpPr>
        <p:spPr>
          <a:xfrm>
            <a:off x="698500" y="1255713"/>
            <a:ext cx="7772400" cy="64928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三、影响电极电势的因素</a:t>
            </a:r>
            <a:endParaRPr lang="en-US" altLang="zh-CN" sz="3200">
              <a:solidFill>
                <a:schemeClr val="tx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2404" name="矩形 177156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8.3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02405" name="直接连接符 177157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5057" name="标题 7169"/>
          <p:cNvSpPr>
            <a:spLocks noGrp="1" noRot="1"/>
          </p:cNvSpPr>
          <p:nvPr>
            <p:ph type="title"/>
          </p:nvPr>
        </p:nvSpPr>
        <p:spPr>
          <a:xfrm>
            <a:off x="301625" y="442913"/>
            <a:ext cx="8540750" cy="719137"/>
          </a:xfrm>
        </p:spPr>
        <p:txBody>
          <a:bodyPr anchor="ctr" anchorCtr="0"/>
          <a:p>
            <a:r>
              <a:rPr lang="zh-CN" altLang="en-US" sz="3600" b="1" u="sng" dirty="0">
                <a:ea typeface="黑体" panose="02010609060101010101" pitchFamily="2" charset="-122"/>
              </a:rPr>
              <a:t>确定氧化值的一般规则</a:t>
            </a:r>
            <a:endParaRPr lang="zh-CN" altLang="en-US" sz="3600" b="1" u="sng" dirty="0">
              <a:ea typeface="黑体" panose="02010609060101010101" pitchFamily="2" charset="-122"/>
            </a:endParaRPr>
          </a:p>
        </p:txBody>
      </p:sp>
      <p:sp>
        <p:nvSpPr>
          <p:cNvPr id="45058" name="内容占位符 7170"/>
          <p:cNvSpPr>
            <a:spLocks noGrp="1" noRot="1"/>
          </p:cNvSpPr>
          <p:nvPr>
            <p:ph idx="1"/>
          </p:nvPr>
        </p:nvSpPr>
        <p:spPr>
          <a:xfrm>
            <a:off x="361950" y="1162050"/>
            <a:ext cx="8497888" cy="4752975"/>
          </a:xfrm>
        </p:spPr>
        <p:txBody>
          <a:bodyPr anchor="t" anchorCtr="0"/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①在单质中，元素的氧化值为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</a:rPr>
              <a:t>。</a:t>
            </a:r>
            <a:endParaRPr lang="zh-CN" altLang="en-US" sz="24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②化合物中，所有元素氧化值的代数和为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</a:rPr>
              <a:t>。</a:t>
            </a:r>
            <a:endParaRPr lang="zh-CN" altLang="en-US" sz="24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③单原子离子的氧化值就是离子所带电荷数</a:t>
            </a: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rPr>
              <a:t>;</a:t>
            </a:r>
            <a:r>
              <a:rPr lang="zh-CN" altLang="en-US" sz="2400" b="1" dirty="0">
                <a:solidFill>
                  <a:srgbClr val="000000"/>
                </a:solidFill>
              </a:rPr>
              <a:t>多原子离子各元素氧化值代数和=离子电荷数。</a:t>
            </a:r>
            <a:endParaRPr lang="zh-CN" altLang="en-US" sz="24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④在化合物中：氢的氧化值为 +1，只有在金属氢化物中氢的氧化值为 -1；氧在化合物中的氧化值为-2；但是在过氧化物中，氧的氧化值为-1，在氟的氧化物中，氧的氧化值分别为+2和+1；锂、钠、钾等碱金属元素为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+1</a:t>
            </a:r>
            <a:r>
              <a:rPr lang="zh-CN" altLang="en-US" sz="2400" b="1" dirty="0">
                <a:solidFill>
                  <a:srgbClr val="000000"/>
                </a:solidFill>
              </a:rPr>
              <a:t>；镁、钙等元素为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+2</a:t>
            </a:r>
            <a:r>
              <a:rPr lang="zh-CN" altLang="en-US" sz="2400" b="1" dirty="0">
                <a:solidFill>
                  <a:srgbClr val="000000"/>
                </a:solidFill>
              </a:rPr>
              <a:t>；铝为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+3</a:t>
            </a:r>
            <a:r>
              <a:rPr lang="zh-CN" altLang="en-US" sz="2400" b="1" dirty="0">
                <a:solidFill>
                  <a:srgbClr val="000000"/>
                </a:solidFill>
              </a:rPr>
              <a:t>。</a:t>
            </a:r>
            <a:endParaRPr lang="zh-CN" altLang="en-US" sz="2400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2400" b="1" dirty="0">
                <a:solidFill>
                  <a:srgbClr val="000000"/>
                </a:solidFill>
              </a:rPr>
              <a:t>⑤化合物中，氟的氧化值永远为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-1</a:t>
            </a:r>
            <a:r>
              <a:rPr lang="zh-CN" altLang="en-US" sz="2400" b="1" dirty="0">
                <a:solidFill>
                  <a:srgbClr val="000000"/>
                </a:solidFill>
              </a:rPr>
              <a:t>。</a:t>
            </a:r>
            <a:endParaRPr lang="zh-CN" altLang="en-US" sz="2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cover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353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59999"/>
          </a:blip>
          <a:srcRect b="59546"/>
          <a:stretch>
            <a:fillRect/>
          </a:stretch>
        </p:blipFill>
        <p:spPr>
          <a:xfrm>
            <a:off x="831850" y="657225"/>
            <a:ext cx="7488238" cy="167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3030538" y="846138"/>
            <a:ext cx="246063" cy="355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7153275" y="1974850"/>
            <a:ext cx="855663" cy="355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5" name="矩形 4"/>
          <p:cNvSpPr/>
          <p:nvPr/>
        </p:nvSpPr>
        <p:spPr>
          <a:xfrm>
            <a:off x="4733925" y="1930400"/>
            <a:ext cx="244475" cy="355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00357" name="文本框 6"/>
          <p:cNvSpPr txBox="1"/>
          <p:nvPr/>
        </p:nvSpPr>
        <p:spPr>
          <a:xfrm>
            <a:off x="2979738" y="627063"/>
            <a:ext cx="379412" cy="6080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0" i="1">
                <a:latin typeface="Times New Roman" panose="02020603050405020304" pitchFamily="18" charset="0"/>
                <a:ea typeface="宋体" panose="02010600030101010101" pitchFamily="2" charset="-122"/>
              </a:rPr>
              <a:t>φ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0358" name="文本框 7"/>
          <p:cNvSpPr txBox="1"/>
          <p:nvPr/>
        </p:nvSpPr>
        <p:spPr>
          <a:xfrm>
            <a:off x="4699000" y="1752600"/>
            <a:ext cx="381000" cy="608013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b="0" i="1">
                <a:latin typeface="Times New Roman" panose="02020603050405020304" pitchFamily="18" charset="0"/>
                <a:ea typeface="宋体" panose="02010600030101010101" pitchFamily="2" charset="-122"/>
                <a:sym typeface="宋体" panose="02010600030101010101" pitchFamily="2" charset="-122"/>
              </a:rPr>
              <a:t>φ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035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60000"/>
          </a:blip>
          <a:srcRect t="56062" b="5310"/>
          <a:stretch>
            <a:fillRect/>
          </a:stretch>
        </p:blipFill>
        <p:spPr>
          <a:xfrm>
            <a:off x="-15875" y="2681288"/>
            <a:ext cx="7489825" cy="15986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104900" y="4391025"/>
            <a:ext cx="4217988" cy="6064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zh-CN" altLang="en-US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lang="en-US" altLang="zh-CN" b="0">
                <a:latin typeface="Times New Roman" panose="02020603050405020304" pitchFamily="18" charset="0"/>
              </a:rPr>
              <a:t>Ag</a:t>
            </a:r>
            <a:r>
              <a:rPr lang="en-US" altLang="zh-CN" b="0" baseline="30000">
                <a:latin typeface="Times New Roman" panose="02020603050405020304" pitchFamily="18" charset="0"/>
              </a:rPr>
              <a:t>+ </a:t>
            </a:r>
            <a:r>
              <a:rPr lang="en-US" altLang="zh-CN" b="0">
                <a:latin typeface="Times New Roman" panose="02020603050405020304" pitchFamily="18" charset="0"/>
              </a:rPr>
              <a:t>+ e</a:t>
            </a:r>
            <a:r>
              <a:rPr lang="en-US" altLang="zh-CN" b="0" baseline="30000">
                <a:latin typeface="Times New Roman" panose="02020603050405020304" pitchFamily="18" charset="0"/>
              </a:rPr>
              <a:t>-</a:t>
            </a:r>
            <a:r>
              <a:rPr lang="en-US" altLang="zh-CN" b="0">
                <a:latin typeface="Times New Roman" panose="02020603050405020304" pitchFamily="18" charset="0"/>
              </a:rPr>
              <a:t>       Ag</a:t>
            </a:r>
            <a:endParaRPr lang="en-US" altLang="zh-CN" b="0">
              <a:latin typeface="Times New Roman" panose="02020603050405020304" pitchFamily="18" charset="0"/>
            </a:endParaRPr>
          </a:p>
        </p:txBody>
      </p:sp>
      <p:pic>
        <p:nvPicPr>
          <p:cNvPr id="100361" name="图片 11"/>
          <p:cNvPicPr>
            <a:picLocks noChangeAspect="1"/>
          </p:cNvPicPr>
          <p:nvPr/>
        </p:nvPicPr>
        <p:blipFill>
          <a:blip r:embed="rId2">
            <a:lum contrast="11999"/>
          </a:blip>
          <a:srcRect l="-378" t="30920" r="11111" b="16447"/>
          <a:stretch>
            <a:fillRect/>
          </a:stretch>
        </p:blipFill>
        <p:spPr>
          <a:xfrm>
            <a:off x="3124200" y="4638675"/>
            <a:ext cx="449263" cy="15240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6261" name="对象 172041"/>
          <p:cNvGraphicFramePr/>
          <p:nvPr/>
        </p:nvGraphicFramePr>
        <p:xfrm>
          <a:off x="1139825" y="5165725"/>
          <a:ext cx="4789488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3" imgW="1777365" imgH="419100" progId="Equation.3">
                  <p:embed/>
                </p:oleObj>
              </mc:Choice>
              <mc:Fallback>
                <p:oleObj name="" r:id="rId3" imgW="1777365" imgH="4191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9825" y="5165725"/>
                        <a:ext cx="4789488" cy="9223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377" name="图片 1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23999"/>
          </a:blip>
          <a:srcRect t="13260" b="7024"/>
          <a:stretch>
            <a:fillRect/>
          </a:stretch>
        </p:blipFill>
        <p:spPr>
          <a:xfrm>
            <a:off x="690563" y="935038"/>
            <a:ext cx="7543800" cy="1128712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101378" name="对象 172041"/>
          <p:cNvGraphicFramePr/>
          <p:nvPr/>
        </p:nvGraphicFramePr>
        <p:xfrm>
          <a:off x="787400" y="2301875"/>
          <a:ext cx="50673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2" imgW="2247900" imgH="419100" progId="Equation.3">
                  <p:embed/>
                </p:oleObj>
              </mc:Choice>
              <mc:Fallback>
                <p:oleObj name="" r:id="rId2" imgW="2247900" imgH="419100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7400" y="2301875"/>
                        <a:ext cx="5067300" cy="928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79" name="文本框 2"/>
          <p:cNvSpPr txBox="1"/>
          <p:nvPr/>
        </p:nvSpPr>
        <p:spPr>
          <a:xfrm>
            <a:off x="1227138" y="3125788"/>
            <a:ext cx="2151062" cy="60801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b="0">
                <a:latin typeface="Times New Roman" panose="02020603050405020304" pitchFamily="18" charset="0"/>
              </a:rPr>
              <a:t>=0.223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b="0">
                <a:latin typeface="Times New Roman" panose="02020603050405020304" pitchFamily="18" charset="0"/>
              </a:rPr>
              <a:t>V</a:t>
            </a:r>
            <a:r>
              <a:rPr lang="zh-CN" altLang="en-US" b="0"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endParaRPr lang="zh-CN" altLang="en-US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8195" name="内容占位符 8194"/>
          <p:cNvSpPr>
            <a:spLocks noGrp="1" noRot="1"/>
          </p:cNvSpPr>
          <p:nvPr>
            <p:ph idx="1"/>
          </p:nvPr>
        </p:nvSpPr>
        <p:spPr>
          <a:xfrm>
            <a:off x="458788" y="1514475"/>
            <a:ext cx="8001000" cy="4724400"/>
          </a:xfrm>
        </p:spPr>
        <p:txBody>
          <a:bodyPr anchor="t" anchorCtr="0"/>
          <a:p>
            <a:pPr marL="609600" indent="-609600">
              <a:buFontTx/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、判断氧化剂、还原剂的相对强弱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09600" indent="-609600">
              <a:buNone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b="1" i="1" err="1">
                <a:solidFill>
                  <a:srgbClr val="000000"/>
                </a:solidFill>
                <a:latin typeface="Symbol" panose="05050102010706020507" pitchFamily="18" charset="2"/>
              </a:rPr>
              <a:t>j</a:t>
            </a:r>
            <a:r>
              <a:rPr lang="en-US" altLang="zh-CN" b="1" baseline="30000" err="1">
                <a:solidFill>
                  <a:srgbClr val="000000"/>
                </a:solidFill>
                <a:latin typeface="Times New Roman" panose="02020603050405020304" pitchFamily="18" charset="0"/>
              </a:rPr>
              <a:t>θ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大，则氧化态氧化能力强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09600" indent="-609600">
              <a:buNone/>
            </a:pPr>
            <a:r>
              <a:rPr lang="zh-CN" altLang="en-US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en-US" altLang="zh-CN" b="1" i="1" err="1">
                <a:solidFill>
                  <a:srgbClr val="000000"/>
                </a:solidFill>
                <a:latin typeface="Symbol" panose="05050102010706020507" pitchFamily="18" charset="2"/>
              </a:rPr>
              <a:t>j</a:t>
            </a:r>
            <a:r>
              <a:rPr lang="en-US" altLang="zh-CN" b="1" baseline="30000" err="1">
                <a:solidFill>
                  <a:srgbClr val="000000"/>
                </a:solidFill>
                <a:latin typeface="Times New Roman" panose="02020603050405020304" pitchFamily="18" charset="0"/>
              </a:rPr>
              <a:t>θ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小，则还原态还原能力强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09600" indent="-609600"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、判断氧化还原反应的方向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09600" indent="-609600">
              <a:buNone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    </a:t>
            </a:r>
            <a:r>
              <a:rPr lang="zh-CN" altLang="en-US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氧化还原反应自发进行的方向是：较强的氧化剂氧化较强的还原剂</a:t>
            </a:r>
            <a:endParaRPr lang="zh-CN" altLang="en-US" b="1" u="sng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609600" indent="-609600">
              <a:buFontTx/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、判断氧化还原反应进行的程度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474" name="矩形 129027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8.4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电极电势的应用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05475" name="直接连接符 129028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char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17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charRg st="17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36" end="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charRg st="36" end="5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55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charRg st="55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69" end="10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195">
                                            <p:txEl>
                                              <p:charRg st="69" end="10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charRg st="104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195">
                                            <p:txEl>
                                              <p:charRg st="104" end="1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7521" name="内容占位符 9217"/>
          <p:cNvSpPr>
            <a:spLocks noGrp="1" noRot="1"/>
          </p:cNvSpPr>
          <p:nvPr>
            <p:ph idx="4294967295"/>
          </p:nvPr>
        </p:nvSpPr>
        <p:spPr>
          <a:xfrm>
            <a:off x="571500" y="1993900"/>
            <a:ext cx="7772400" cy="4114800"/>
          </a:xfrm>
        </p:spPr>
        <p:txBody>
          <a:bodyPr anchor="t" anchorCtr="0"/>
          <a:p>
            <a:pPr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例：有下列氧化还原电对：</a:t>
            </a:r>
            <a:endParaRPr lang="zh-CN" altLang="en-US" b="1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   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Fe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3+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/Fe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2+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</a:t>
            </a:r>
            <a:r>
              <a:rPr lang="en-US" altLang="zh-CN" b="1" i="1">
                <a:solidFill>
                  <a:srgbClr val="000000"/>
                </a:solidFill>
                <a:latin typeface="Symbol" panose="05050102010706020507" pitchFamily="18" charset="2"/>
              </a:rPr>
              <a:t>j 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=+0.771V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     S/S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2-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   </a:t>
            </a:r>
            <a:r>
              <a:rPr lang="en-US" altLang="zh-CN" b="1" i="1">
                <a:solidFill>
                  <a:srgbClr val="000000"/>
                </a:solidFill>
                <a:latin typeface="Symbol" panose="05050102010706020507" pitchFamily="18" charset="2"/>
              </a:rPr>
              <a:t>j 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=-0.476V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     Cl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/Cl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                  </a:t>
            </a:r>
            <a:r>
              <a:rPr lang="en-US" altLang="zh-CN" b="1" i="1">
                <a:solidFill>
                  <a:srgbClr val="000000"/>
                </a:solidFill>
                <a:latin typeface="Symbol" panose="05050102010706020507" pitchFamily="18" charset="2"/>
              </a:rPr>
              <a:t>j 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=+1.358V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其中：</a:t>
            </a:r>
            <a:endParaRPr lang="zh-CN" altLang="en-US" b="1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最强的氧化剂是（         ），</a:t>
            </a:r>
            <a:endParaRPr lang="zh-CN" altLang="en-US" b="1" dirty="0">
              <a:solidFill>
                <a:srgbClr val="000000"/>
              </a:solidFill>
            </a:endParaRPr>
          </a:p>
          <a:p>
            <a:pPr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最强的还原剂是（         ）。</a:t>
            </a: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9219" name="文本框 9218"/>
          <p:cNvSpPr txBox="1"/>
          <p:nvPr/>
        </p:nvSpPr>
        <p:spPr>
          <a:xfrm>
            <a:off x="4508500" y="4927600"/>
            <a:ext cx="7620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</a:pPr>
            <a:r>
              <a:rPr lang="en-US" altLang="zh-CN" sz="3200">
                <a:latin typeface="Times New Roman" panose="02020603050405020304" pitchFamily="18" charset="0"/>
              </a:rPr>
              <a:t>Cl</a:t>
            </a:r>
            <a:r>
              <a:rPr lang="en-US" altLang="zh-CN" sz="3200" baseline="-25000">
                <a:latin typeface="Times New Roman" panose="02020603050405020304" pitchFamily="18" charset="0"/>
              </a:rPr>
              <a:t>2</a:t>
            </a:r>
            <a:endParaRPr lang="en-US" altLang="zh-CN" sz="3200" baseline="-25000">
              <a:latin typeface="Times New Roman" panose="02020603050405020304" pitchFamily="18" charset="0"/>
            </a:endParaRPr>
          </a:p>
        </p:txBody>
      </p:sp>
      <p:sp>
        <p:nvSpPr>
          <p:cNvPr id="9220" name="文本框 9219"/>
          <p:cNvSpPr txBox="1"/>
          <p:nvPr/>
        </p:nvSpPr>
        <p:spPr>
          <a:xfrm>
            <a:off x="4495800" y="5562600"/>
            <a:ext cx="83820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</a:pPr>
            <a:r>
              <a:rPr lang="en-US" altLang="zh-CN" sz="3200">
                <a:latin typeface="Times New Roman" panose="02020603050405020304" pitchFamily="18" charset="0"/>
              </a:rPr>
              <a:t>S</a:t>
            </a:r>
            <a:r>
              <a:rPr lang="en-US" altLang="zh-CN" sz="3200" baseline="30000">
                <a:latin typeface="Times New Roman" panose="02020603050405020304" pitchFamily="18" charset="0"/>
              </a:rPr>
              <a:t>2-</a:t>
            </a:r>
            <a:endParaRPr lang="en-US" altLang="zh-CN" sz="3200" baseline="30000">
              <a:latin typeface="Times New Roman" panose="02020603050405020304" pitchFamily="18" charset="0"/>
            </a:endParaRPr>
          </a:p>
        </p:txBody>
      </p:sp>
      <p:sp>
        <p:nvSpPr>
          <p:cNvPr id="107524" name="矩形 9220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8.4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电极电势的应用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07525" name="直接连接符 9221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7526" name="矩形 9223"/>
          <p:cNvSpPr/>
          <p:nvPr/>
        </p:nvSpPr>
        <p:spPr>
          <a:xfrm>
            <a:off x="585788" y="1287463"/>
            <a:ext cx="7618412" cy="676275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 anchorCtr="0">
            <a:spAutoFit/>
          </a:bodyPr>
          <a:p>
            <a:pPr marL="742950" indent="-285750"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、判断氧化剂、还原剂的相对强弱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92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8545" name="内容占位符 164865"/>
          <p:cNvSpPr>
            <a:spLocks noGrp="1" noRot="1"/>
          </p:cNvSpPr>
          <p:nvPr>
            <p:ph idx="1"/>
          </p:nvPr>
        </p:nvSpPr>
        <p:spPr>
          <a:xfrm>
            <a:off x="665163" y="2233613"/>
            <a:ext cx="7723187" cy="3886200"/>
          </a:xfrm>
        </p:spPr>
        <p:txBody>
          <a:bodyPr vert="horz" wrap="square" lIns="91440" tIns="45720" rIns="91440" bIns="45720" anchor="t" anchorCtr="0"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zh-CN" b="1" err="1">
                <a:solidFill>
                  <a:srgbClr val="000000"/>
                </a:solidFill>
                <a:latin typeface="Times New Roman" panose="02020603050405020304" pitchFamily="18" charset="0"/>
              </a:rPr>
              <a:t>Δ</a:t>
            </a:r>
            <a:r>
              <a:rPr lang="en-US" altLang="zh-CN" b="1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b="1" err="1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&lt;0，E</a:t>
            </a:r>
            <a:r>
              <a:rPr lang="zh-CN" alt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池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&gt;0</a:t>
            </a:r>
            <a:r>
              <a:rPr lang="zh-CN" altLang="en-US" b="1" dirty="0">
                <a:solidFill>
                  <a:srgbClr val="000000"/>
                </a:solidFill>
              </a:rPr>
              <a:t>  反应正向自发进行。</a:t>
            </a:r>
            <a:endParaRPr lang="zh-CN" altLang="en-US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Δ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G＝0，E</a:t>
            </a:r>
            <a:r>
              <a:rPr lang="zh-CN" alt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池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＝0</a:t>
            </a:r>
            <a:r>
              <a:rPr lang="zh-CN" altLang="en-US" b="1" dirty="0">
                <a:solidFill>
                  <a:srgbClr val="000000"/>
                </a:solidFill>
              </a:rPr>
              <a:t>  反应达到平衡。</a:t>
            </a:r>
            <a:endParaRPr lang="en-US" altLang="zh-CN" b="1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zh-CN" b="1" err="1">
                <a:solidFill>
                  <a:srgbClr val="000000"/>
                </a:solidFill>
                <a:latin typeface="Times New Roman" panose="02020603050405020304" pitchFamily="18" charset="0"/>
              </a:rPr>
              <a:t>Δ</a:t>
            </a:r>
            <a:r>
              <a:rPr lang="en-US" altLang="zh-CN" b="1" baseline="-25000" err="1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b="1" err="1">
                <a:solidFill>
                  <a:srgbClr val="000000"/>
                </a:solidFill>
                <a:latin typeface="Times New Roman" panose="02020603050405020304" pitchFamily="18" charset="0"/>
              </a:rPr>
              <a:t>G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&gt;0，E</a:t>
            </a:r>
            <a:r>
              <a:rPr lang="zh-CN" alt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池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&lt;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rgbClr val="000000"/>
                </a:solidFill>
              </a:rPr>
              <a:t>  反应逆向自发进行。</a:t>
            </a:r>
            <a:endParaRPr lang="en-US" altLang="zh-CN" b="1">
              <a:solidFill>
                <a:srgbClr val="000000"/>
              </a:solidFill>
            </a:endParaRPr>
          </a:p>
        </p:txBody>
      </p:sp>
      <p:sp>
        <p:nvSpPr>
          <p:cNvPr id="108546" name="矩形 164870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8.4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电极电势的应用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08547" name="直接连接符 164871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8548" name="矩形 164873"/>
          <p:cNvSpPr/>
          <p:nvPr/>
        </p:nvSpPr>
        <p:spPr>
          <a:xfrm>
            <a:off x="523875" y="1325563"/>
            <a:ext cx="6165850" cy="676275"/>
          </a:xfrm>
          <a:prstGeom prst="rect">
            <a:avLst/>
          </a:prstGeom>
          <a:noFill/>
          <a:ln w="9525">
            <a:noFill/>
          </a:ln>
        </p:spPr>
        <p:txBody>
          <a:bodyPr lIns="0" rIns="0" anchor="t" anchorCtr="0">
            <a:spAutoFit/>
          </a:bodyPr>
          <a:p>
            <a:pPr marL="742950" indent="-285750"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、判断氧化还原反应的方向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9569" name="矩形 165891"/>
          <p:cNvSpPr>
            <a:spLocks noRot="1"/>
          </p:cNvSpPr>
          <p:nvPr/>
        </p:nvSpPr>
        <p:spPr>
          <a:xfrm>
            <a:off x="609600" y="406400"/>
            <a:ext cx="7924800" cy="6635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8.4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电极电势的应用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09570" name="直接连接符 165892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9571" name="矩形 165894"/>
          <p:cNvSpPr/>
          <p:nvPr/>
        </p:nvSpPr>
        <p:spPr>
          <a:xfrm>
            <a:off x="534988" y="1274763"/>
            <a:ext cx="6372225" cy="676275"/>
          </a:xfrm>
          <a:prstGeom prst="rect">
            <a:avLst/>
          </a:prstGeom>
          <a:noFill/>
          <a:ln w="9525">
            <a:noFill/>
          </a:ln>
        </p:spPr>
        <p:txBody>
          <a:bodyPr wrap="none" lIns="0" rIns="0" anchor="t" anchorCtr="0">
            <a:spAutoFit/>
          </a:bodyPr>
          <a:p>
            <a:pPr marL="742950" indent="-285750">
              <a:buClr>
                <a:schemeClr val="accent2"/>
              </a:buClr>
              <a:buSzPct val="85000"/>
              <a:buFont typeface="Wingdings" panose="05000000000000000000" pitchFamily="2" charset="2"/>
            </a:pPr>
            <a:r>
              <a:rPr lang="en-US" altLang="zh-CN" sz="320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、判断氧化还原反应进行的程度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9572" name="内容占位符 165896"/>
          <p:cNvGraphicFramePr>
            <a:graphicFrameLocks noGrp="1"/>
          </p:cNvGraphicFramePr>
          <p:nvPr>
            <p:ph idx="4294967295"/>
          </p:nvPr>
        </p:nvGraphicFramePr>
        <p:xfrm>
          <a:off x="1649413" y="2193925"/>
          <a:ext cx="5548312" cy="321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1" imgW="1930400" imgH="1117600" progId="Equation.3">
                  <p:embed/>
                </p:oleObj>
              </mc:Choice>
              <mc:Fallback>
                <p:oleObj name="" r:id="rId1" imgW="1930400" imgH="1117600" progId="Equation.3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49413" y="2193925"/>
                        <a:ext cx="5548312" cy="3213100"/>
                      </a:xfrm>
                      <a:prstGeom prst="rect">
                        <a:avLst/>
                      </a:prstGeom>
                      <a:noFill/>
                      <a:ln w="38100"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0593" name="标题 167937"/>
          <p:cNvSpPr>
            <a:spLocks noGrp="1" noRot="1"/>
          </p:cNvSpPr>
          <p:nvPr>
            <p:ph type="title"/>
          </p:nvPr>
        </p:nvSpPr>
        <p:spPr>
          <a:xfrm>
            <a:off x="684213" y="549275"/>
            <a:ext cx="7904162" cy="936625"/>
          </a:xfrm>
          <a:ln>
            <a:solidFill>
              <a:schemeClr val="hlink"/>
            </a:solidFill>
            <a:miter/>
          </a:ln>
        </p:spPr>
        <p:txBody>
          <a:bodyPr anchor="ctr" anchorCtr="0"/>
          <a:p>
            <a:pPr algn="l"/>
            <a:r>
              <a:rPr lang="zh-CN" altLang="en-US" sz="2800" b="1" dirty="0">
                <a:solidFill>
                  <a:srgbClr val="000000"/>
                </a:solidFill>
              </a:rPr>
              <a:t>例：求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SnCl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000000"/>
                </a:solidFill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</a:rPr>
              <a:t>还原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FeCl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 b="1">
                <a:solidFill>
                  <a:srgbClr val="000000"/>
                </a:solidFill>
              </a:rPr>
              <a:t> </a:t>
            </a:r>
            <a:r>
              <a:rPr lang="zh-CN" altLang="en-US" sz="2800" b="1" dirty="0">
                <a:solidFill>
                  <a:srgbClr val="000000"/>
                </a:solidFill>
              </a:rPr>
              <a:t>反应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（298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K)</a:t>
            </a:r>
            <a:r>
              <a:rPr lang="zh-CN" altLang="en-US" sz="2800" b="1" dirty="0">
                <a:solidFill>
                  <a:srgbClr val="000000"/>
                </a:solidFill>
              </a:rPr>
              <a:t>的平衡常数 </a:t>
            </a:r>
            <a:r>
              <a:rPr lang="en-US" altLang="zh-CN" sz="2800" b="1" i="1">
                <a:solidFill>
                  <a:srgbClr val="000000"/>
                </a:solidFill>
                <a:latin typeface="Times New Roman" panose="02020603050405020304" pitchFamily="18" charset="0"/>
                <a:ea typeface="方正舒体" panose="02010601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sz="2800" b="1" baseline="3000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Symbol" panose="05050102010706020507" pitchFamily="18" charset="2"/>
              </a:rPr>
              <a:t></a:t>
            </a:r>
            <a:r>
              <a:rPr lang="en-US" altLang="zh-CN" sz="2800" b="1" baseline="-25000">
                <a:solidFill>
                  <a:srgbClr val="000000"/>
                </a:solidFill>
                <a:latin typeface="方正舒体" panose="02010601030101010101" pitchFamily="2" charset="-122"/>
                <a:ea typeface="方正舒体" panose="02010601030101010101" pitchFamily="2" charset="-122"/>
                <a:sym typeface="Symbol" panose="05050102010706020507" pitchFamily="18" charset="2"/>
              </a:rPr>
              <a:t>。</a:t>
            </a:r>
            <a:endParaRPr lang="zh-CN" altLang="en-US" sz="2800" b="1" baseline="-25000">
              <a:solidFill>
                <a:srgbClr val="000000"/>
              </a:solidFill>
              <a:latin typeface="方正舒体" panose="02010601030101010101" pitchFamily="2" charset="-122"/>
              <a:ea typeface="方正舒体" panose="02010601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0594" name="矩形 167939"/>
          <p:cNvSpPr>
            <a:spLocks noRot="1"/>
          </p:cNvSpPr>
          <p:nvPr/>
        </p:nvSpPr>
        <p:spPr>
          <a:xfrm>
            <a:off x="709613" y="1641475"/>
            <a:ext cx="7891462" cy="4238625"/>
          </a:xfrm>
          <a:prstGeom prst="rect">
            <a:avLst/>
          </a:prstGeom>
          <a:noFill/>
          <a:ln w="9525" cap="flat" cmpd="sng">
            <a:solidFill>
              <a:schemeClr val="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 anchorCtr="0"/>
          <a:p>
            <a:pPr>
              <a:lnSpc>
                <a:spcPct val="110000"/>
              </a:lnSpc>
              <a:spcBef>
                <a:spcPct val="20000"/>
              </a:spcBef>
            </a:pPr>
            <a:r>
              <a:rPr lang="zh-CN" altLang="en-US" dirty="0">
                <a:latin typeface="Times New Roman" panose="02020603050405020304" pitchFamily="18" charset="0"/>
              </a:rPr>
              <a:t>解：正极    </a:t>
            </a:r>
            <a:r>
              <a:rPr lang="en-US" altLang="zh-CN">
                <a:latin typeface="Times New Roman" panose="02020603050405020304" pitchFamily="18" charset="0"/>
              </a:rPr>
              <a:t>Fe</a:t>
            </a:r>
            <a:r>
              <a:rPr lang="en-US" altLang="zh-CN" baseline="30000">
                <a:latin typeface="Times New Roman" panose="02020603050405020304" pitchFamily="18" charset="0"/>
              </a:rPr>
              <a:t>3+</a:t>
            </a:r>
            <a:r>
              <a:rPr lang="en-US" altLang="zh-CN">
                <a:latin typeface="Times New Roman" panose="02020603050405020304" pitchFamily="18" charset="0"/>
              </a:rPr>
              <a:t> + e         Fe</a:t>
            </a:r>
            <a:r>
              <a:rPr lang="en-US" altLang="zh-CN" baseline="30000">
                <a:latin typeface="Times New Roman" panose="02020603050405020304" pitchFamily="18" charset="0"/>
              </a:rPr>
              <a:t>2+</a:t>
            </a:r>
            <a:r>
              <a:rPr lang="en-US" altLang="zh-CN">
                <a:latin typeface="Times New Roman" panose="02020603050405020304" pitchFamily="18" charset="0"/>
              </a:rPr>
              <a:t>    </a:t>
            </a:r>
            <a:r>
              <a:rPr lang="en-US" altLang="zh-CN" i="1">
                <a:latin typeface="Symbol" panose="05050102010706020507" pitchFamily="18" charset="2"/>
              </a:rPr>
              <a:t>j </a:t>
            </a:r>
            <a:r>
              <a:rPr lang="en-US" altLang="zh-CN" baseline="30000">
                <a:latin typeface="Symbol" panose="05050102010706020507" pitchFamily="18" charset="2"/>
              </a:rPr>
              <a:t>q </a:t>
            </a:r>
            <a:r>
              <a:rPr lang="en-US" altLang="zh-CN">
                <a:latin typeface="Symbol" panose="05050102010706020507" pitchFamily="18" charset="2"/>
              </a:rPr>
              <a:t>=0.771</a:t>
            </a:r>
            <a:r>
              <a:rPr lang="en-US" altLang="zh-CN">
                <a:latin typeface="Times New Roman" panose="02020603050405020304" pitchFamily="18" charset="0"/>
              </a:rPr>
              <a:t>V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</a:rPr>
              <a:t>负极    </a:t>
            </a:r>
            <a:r>
              <a:rPr lang="en-US" altLang="zh-CN">
                <a:latin typeface="Times New Roman" panose="02020603050405020304" pitchFamily="18" charset="0"/>
              </a:rPr>
              <a:t>Sn</a:t>
            </a:r>
            <a:r>
              <a:rPr lang="en-US" altLang="zh-CN" baseline="30000">
                <a:latin typeface="Times New Roman" panose="02020603050405020304" pitchFamily="18" charset="0"/>
              </a:rPr>
              <a:t>4+</a:t>
            </a:r>
            <a:r>
              <a:rPr lang="en-US" altLang="zh-CN">
                <a:latin typeface="Times New Roman" panose="02020603050405020304" pitchFamily="18" charset="0"/>
              </a:rPr>
              <a:t> + 2e         Sn</a:t>
            </a:r>
            <a:r>
              <a:rPr lang="en-US" altLang="zh-CN" baseline="30000">
                <a:latin typeface="Times New Roman" panose="02020603050405020304" pitchFamily="18" charset="0"/>
              </a:rPr>
              <a:t>2+</a:t>
            </a:r>
            <a:r>
              <a:rPr lang="en-US" altLang="zh-CN">
                <a:latin typeface="Times New Roman" panose="02020603050405020304" pitchFamily="18" charset="0"/>
              </a:rPr>
              <a:t>    </a:t>
            </a:r>
            <a:r>
              <a:rPr lang="en-US" altLang="zh-CN" i="1">
                <a:latin typeface="Symbol" panose="05050102010706020507" pitchFamily="18" charset="2"/>
              </a:rPr>
              <a:t>j </a:t>
            </a:r>
            <a:r>
              <a:rPr lang="en-US" altLang="zh-CN" baseline="30000">
                <a:latin typeface="Symbol" panose="05050102010706020507" pitchFamily="18" charset="2"/>
              </a:rPr>
              <a:t>q </a:t>
            </a:r>
            <a:r>
              <a:rPr lang="en-US" altLang="zh-CN">
                <a:latin typeface="Symbol" panose="05050102010706020507" pitchFamily="18" charset="2"/>
              </a:rPr>
              <a:t>=0.151</a:t>
            </a:r>
            <a:r>
              <a:rPr lang="en-US" altLang="zh-CN">
                <a:latin typeface="Times New Roman" panose="02020603050405020304" pitchFamily="18" charset="0"/>
              </a:rPr>
              <a:t>V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zh-CN" altLang="en-US" dirty="0">
                <a:latin typeface="Times New Roman" panose="02020603050405020304" pitchFamily="18" charset="0"/>
              </a:rPr>
              <a:t>         </a:t>
            </a:r>
            <a:r>
              <a:rPr lang="en-US" altLang="zh-CN" i="1">
                <a:latin typeface="Times New Roman" panose="02020603050405020304" pitchFamily="18" charset="0"/>
              </a:rPr>
              <a:t>E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baseline="30000">
                <a:latin typeface="Symbol" panose="05050102010706020507" pitchFamily="18" charset="2"/>
              </a:rPr>
              <a:t>q</a:t>
            </a:r>
            <a:r>
              <a:rPr lang="en-US" altLang="zh-CN">
                <a:latin typeface="Symbol" panose="05050102010706020507" pitchFamily="18" charset="2"/>
              </a:rPr>
              <a:t>= </a:t>
            </a:r>
            <a:r>
              <a:rPr lang="en-US" altLang="zh-CN" i="1">
                <a:latin typeface="Symbol" panose="05050102010706020507" pitchFamily="18" charset="2"/>
              </a:rPr>
              <a:t>j </a:t>
            </a:r>
            <a:r>
              <a:rPr lang="zh-CN" altLang="en-US" baseline="-25000" dirty="0">
                <a:latin typeface="Symbol" panose="05050102010706020507" pitchFamily="18" charset="2"/>
              </a:rPr>
              <a:t>正</a:t>
            </a:r>
            <a:r>
              <a:rPr lang="en-US" altLang="zh-CN" baseline="30000">
                <a:latin typeface="Symbol" panose="05050102010706020507" pitchFamily="18" charset="2"/>
              </a:rPr>
              <a:t>q </a:t>
            </a:r>
            <a:r>
              <a:rPr lang="en-US" altLang="zh-CN">
                <a:latin typeface="Symbol" panose="05050102010706020507" pitchFamily="18" charset="2"/>
              </a:rPr>
              <a:t>- </a:t>
            </a:r>
            <a:r>
              <a:rPr lang="en-US" altLang="zh-CN" i="1">
                <a:latin typeface="Symbol" panose="05050102010706020507" pitchFamily="18" charset="2"/>
              </a:rPr>
              <a:t>j</a:t>
            </a:r>
            <a:r>
              <a:rPr lang="zh-CN" altLang="en-US" baseline="-25000" dirty="0">
                <a:latin typeface="Symbol" panose="05050102010706020507" pitchFamily="18" charset="2"/>
              </a:rPr>
              <a:t>负</a:t>
            </a:r>
            <a:r>
              <a:rPr lang="en-US" altLang="zh-CN" baseline="30000">
                <a:latin typeface="Symbol" panose="05050102010706020507" pitchFamily="18" charset="2"/>
              </a:rPr>
              <a:t>q </a:t>
            </a:r>
            <a:r>
              <a:rPr lang="en-US" altLang="zh-CN">
                <a:latin typeface="Symbol" panose="05050102010706020507" pitchFamily="18" charset="2"/>
              </a:rPr>
              <a:t>= 0.620 </a:t>
            </a:r>
            <a:r>
              <a:rPr lang="en-US" altLang="zh-CN">
                <a:latin typeface="Times New Roman" panose="02020603050405020304" pitchFamily="18" charset="0"/>
              </a:rPr>
              <a:t>V</a:t>
            </a:r>
            <a:br>
              <a:rPr lang="en-US" altLang="zh-CN">
                <a:latin typeface="Times New Roman" panose="02020603050405020304" pitchFamily="18" charset="0"/>
              </a:rPr>
            </a:br>
            <a:r>
              <a:rPr lang="en-US" altLang="zh-CN">
                <a:latin typeface="Times New Roman" panose="02020603050405020304" pitchFamily="18" charset="0"/>
              </a:rPr>
              <a:t>       </a:t>
            </a:r>
            <a:r>
              <a:rPr lang="zh-CN" altLang="en-US" dirty="0">
                <a:latin typeface="Times New Roman" panose="02020603050405020304" pitchFamily="18" charset="0"/>
              </a:rPr>
              <a:t>反应式：</a:t>
            </a:r>
            <a:r>
              <a:rPr lang="en-US" altLang="zh-CN">
                <a:latin typeface="Times New Roman" panose="02020603050405020304" pitchFamily="18" charset="0"/>
              </a:rPr>
              <a:t>2 Fe</a:t>
            </a:r>
            <a:r>
              <a:rPr lang="en-US" altLang="zh-CN" baseline="30000">
                <a:latin typeface="Times New Roman" panose="02020603050405020304" pitchFamily="18" charset="0"/>
              </a:rPr>
              <a:t>3+</a:t>
            </a:r>
            <a:r>
              <a:rPr lang="en-US" altLang="zh-CN">
                <a:latin typeface="Times New Roman" panose="02020603050405020304" pitchFamily="18" charset="0"/>
              </a:rPr>
              <a:t> + Sn</a:t>
            </a:r>
            <a:r>
              <a:rPr lang="en-US" altLang="zh-CN" baseline="30000">
                <a:latin typeface="Times New Roman" panose="02020603050405020304" pitchFamily="18" charset="0"/>
              </a:rPr>
              <a:t>2+</a:t>
            </a:r>
            <a:r>
              <a:rPr lang="en-US" altLang="zh-CN">
                <a:latin typeface="Times New Roman" panose="02020603050405020304" pitchFamily="18" charset="0"/>
              </a:rPr>
              <a:t>         2 Fe</a:t>
            </a:r>
            <a:r>
              <a:rPr lang="en-US" altLang="zh-CN" baseline="30000">
                <a:latin typeface="Times New Roman" panose="02020603050405020304" pitchFamily="18" charset="0"/>
              </a:rPr>
              <a:t>2+</a:t>
            </a:r>
            <a:r>
              <a:rPr lang="en-US" altLang="zh-CN">
                <a:latin typeface="Times New Roman" panose="02020603050405020304" pitchFamily="18" charset="0"/>
              </a:rPr>
              <a:t> + Sn</a:t>
            </a:r>
            <a:r>
              <a:rPr lang="en-US" altLang="zh-CN" baseline="30000">
                <a:latin typeface="Times New Roman" panose="02020603050405020304" pitchFamily="18" charset="0"/>
              </a:rPr>
              <a:t>4+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  <a:br>
              <a:rPr lang="en-US" altLang="zh-CN">
                <a:latin typeface="Times New Roman" panose="02020603050405020304" pitchFamily="18" charset="0"/>
              </a:rPr>
            </a:br>
            <a:br>
              <a:rPr lang="en-US" altLang="zh-CN">
                <a:latin typeface="Times New Roman" panose="02020603050405020304" pitchFamily="18" charset="0"/>
              </a:rPr>
            </a:br>
            <a:br>
              <a:rPr lang="en-US" altLang="zh-CN">
                <a:latin typeface="Times New Roman" panose="02020603050405020304" pitchFamily="18" charset="0"/>
              </a:rPr>
            </a:br>
            <a:r>
              <a:rPr lang="en-US" altLang="zh-CN" i="1">
                <a:latin typeface="Times New Roman" panose="02020603050405020304" pitchFamily="18" charset="0"/>
              </a:rPr>
              <a:t>    </a:t>
            </a:r>
            <a:br>
              <a:rPr lang="en-US" altLang="zh-CN" i="1">
                <a:latin typeface="Times New Roman" panose="02020603050405020304" pitchFamily="18" charset="0"/>
              </a:rPr>
            </a:br>
            <a:r>
              <a:rPr lang="en-US" altLang="zh-CN" i="1">
                <a:latin typeface="Times New Roman" panose="02020603050405020304" pitchFamily="18" charset="0"/>
              </a:rPr>
              <a:t>       K </a:t>
            </a:r>
            <a:r>
              <a:rPr lang="en-US" altLang="zh-CN" baseline="30000">
                <a:latin typeface="Symbol" panose="05050102010706020507" pitchFamily="18" charset="2"/>
              </a:rPr>
              <a:t>q</a:t>
            </a:r>
            <a:r>
              <a:rPr lang="en-US" altLang="zh-CN">
                <a:latin typeface="Symbol" panose="05050102010706020507" pitchFamily="18" charset="2"/>
              </a:rPr>
              <a:t>= 9.12 </a:t>
            </a:r>
            <a:r>
              <a:rPr lang="en-US" altLang="zh-CN">
                <a:latin typeface="Times New Roman" panose="02020603050405020304" pitchFamily="18" charset="0"/>
                <a:ea typeface="黑体" panose="02010609060101010101" pitchFamily="2" charset="-122"/>
              </a:rPr>
              <a:t>×10</a:t>
            </a:r>
            <a:r>
              <a:rPr lang="en-US" altLang="zh-CN" baseline="30000">
                <a:latin typeface="Times New Roman" panose="02020603050405020304" pitchFamily="18" charset="0"/>
                <a:ea typeface="黑体" panose="02010609060101010101" pitchFamily="2" charset="-122"/>
              </a:rPr>
              <a:t>20</a:t>
            </a:r>
            <a:endParaRPr lang="en-US" altLang="zh-CN" baseline="3000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graphicFrame>
        <p:nvGraphicFramePr>
          <p:cNvPr id="110595" name="对象 167944"/>
          <p:cNvGraphicFramePr/>
          <p:nvPr/>
        </p:nvGraphicFramePr>
        <p:xfrm>
          <a:off x="1268413" y="3798888"/>
          <a:ext cx="50339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2284730" imgH="431800" progId="Equation.3">
                  <p:embed/>
                </p:oleObj>
              </mc:Choice>
              <mc:Fallback>
                <p:oleObj name="" r:id="rId1" imgW="2284730" imgH="431800" progId="Equation.3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68413" y="3798888"/>
                        <a:ext cx="5033962" cy="949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7947" name="图片 1679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63" y="1892300"/>
            <a:ext cx="698500" cy="179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7948" name="图片 1679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538" y="2359025"/>
            <a:ext cx="698500" cy="179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7949" name="图片 1679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75" y="3309938"/>
            <a:ext cx="698500" cy="7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7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7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1617" name="标题 180225"/>
          <p:cNvSpPr>
            <a:spLocks noGrp="1" noRot="1"/>
          </p:cNvSpPr>
          <p:nvPr>
            <p:ph type="title"/>
          </p:nvPr>
        </p:nvSpPr>
        <p:spPr>
          <a:xfrm>
            <a:off x="762000" y="422275"/>
            <a:ext cx="7772400" cy="655638"/>
          </a:xfrm>
        </p:spPr>
        <p:txBody>
          <a:bodyPr anchor="ctr" anchorCtr="0"/>
          <a:p>
            <a:r>
              <a:rPr lang="en-US" altLang="zh-CN" sz="4000" b="1">
                <a:latin typeface="Times New Roman" panose="02020603050405020304" pitchFamily="18" charset="0"/>
                <a:ea typeface="黑体" panose="02010609060101010101" pitchFamily="2" charset="-122"/>
              </a:rPr>
              <a:t>8.5  </a:t>
            </a:r>
            <a:r>
              <a:rPr lang="zh-CN" altLang="en-US" sz="4000" b="1" dirty="0">
                <a:latin typeface="Times New Roman" panose="02020603050405020304" pitchFamily="18" charset="0"/>
                <a:ea typeface="黑体" panose="02010609060101010101" pitchFamily="2" charset="-122"/>
              </a:rPr>
              <a:t>元素电势图及其应用</a:t>
            </a:r>
            <a:endParaRPr lang="zh-CN" altLang="en-US" sz="4000" b="1" dirty="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1618" name="文本框 180226"/>
          <p:cNvSpPr txBox="1"/>
          <p:nvPr/>
        </p:nvSpPr>
        <p:spPr>
          <a:xfrm>
            <a:off x="539750" y="2133600"/>
            <a:ext cx="8424863" cy="188436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例：            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1.19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1.21         1.64       1.63    1.358</a:t>
            </a:r>
            <a:endParaRPr lang="en-US" altLang="zh-CN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en-US" altLang="zh-CN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baseline="-25000" err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400" baseline="30000" err="1">
                <a:latin typeface="Times New Roman" panose="02020603050405020304" pitchFamily="18" charset="0"/>
              </a:rPr>
              <a:t>θ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: ClO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—ClO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—HClO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—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err="1">
                <a:latin typeface="Times New Roman" panose="02020603050405020304" pitchFamily="18" charset="0"/>
                <a:sym typeface="Symbol" panose="05050102010706020507" pitchFamily="18" charset="2"/>
              </a:rPr>
              <a:t>HClO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—Cl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 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—</a:t>
            </a:r>
            <a:r>
              <a:rPr lang="en-US" altLang="zh-CN" err="1">
                <a:latin typeface="Times New Roman" panose="02020603050405020304" pitchFamily="18" charset="0"/>
                <a:sym typeface="Symbol" panose="05050102010706020507" pitchFamily="18" charset="2"/>
              </a:rPr>
              <a:t>Cl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>
                <a:solidFill>
                  <a:schemeClr val="accent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zh-CN">
              <a:solidFill>
                <a:schemeClr val="accent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zh-CN" altLang="en-US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例：              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0.4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    -0.35     0.59      0.4     1.358</a:t>
            </a:r>
            <a:endParaRPr lang="en-US" altLang="zh-CN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i="1"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r>
              <a:rPr lang="en-US" altLang="zh-CN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baseline="-25000" err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2400" baseline="30000" err="1">
                <a:latin typeface="Times New Roman" panose="02020603050405020304" pitchFamily="18" charset="0"/>
              </a:rPr>
              <a:t>θ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: ClO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—ClO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—ClO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—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err="1">
                <a:latin typeface="Times New Roman" panose="02020603050405020304" pitchFamily="18" charset="0"/>
                <a:sym typeface="Symbol" panose="05050102010706020507" pitchFamily="18" charset="2"/>
              </a:rPr>
              <a:t>ClO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—Cl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 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—  </a:t>
            </a:r>
            <a:r>
              <a:rPr lang="en-US" altLang="zh-CN" err="1">
                <a:latin typeface="Times New Roman" panose="02020603050405020304" pitchFamily="18" charset="0"/>
                <a:sym typeface="Symbol" panose="05050102010706020507" pitchFamily="18" charset="2"/>
              </a:rPr>
              <a:t>Cl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–</a:t>
            </a:r>
            <a:endParaRPr lang="zh-CN" altLang="en-US" baseline="30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1619" name="文本框 180227"/>
          <p:cNvSpPr txBox="1"/>
          <p:nvPr/>
        </p:nvSpPr>
        <p:spPr>
          <a:xfrm>
            <a:off x="609600" y="1341438"/>
            <a:ext cx="7620000" cy="579437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  <a:sym typeface="Symbol" panose="05050102010706020507" pitchFamily="18" charset="2"/>
              </a:rPr>
              <a:t>一、元素电势图</a:t>
            </a:r>
            <a:endParaRPr lang="zh-CN" altLang="en-US" sz="3200">
              <a:solidFill>
                <a:schemeClr val="tx2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1620" name="矩形 180228"/>
          <p:cNvSpPr/>
          <p:nvPr/>
        </p:nvSpPr>
        <p:spPr>
          <a:xfrm>
            <a:off x="609600" y="4191000"/>
            <a:ext cx="7848600" cy="1928813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7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表示方法：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7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　　⑴ 各物种按氧化值从高到低向右排列；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7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　　⑵ 各物种间用直线相连接，直线上方标明相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>
              <a:lnSpc>
                <a:spcPct val="70000"/>
              </a:lnSpc>
            </a:pPr>
            <a:r>
              <a:rPr lang="zh-CN" altLang="en-US" dirty="0">
                <a:latin typeface="Times New Roman" panose="02020603050405020304" pitchFamily="18" charset="0"/>
              </a:rPr>
              <a:t>应电对的</a:t>
            </a:r>
            <a:r>
              <a:rPr lang="en-US" altLang="zh-CN" i="1">
                <a:latin typeface="Times New Roman" panose="02020603050405020304" pitchFamily="18" charset="0"/>
              </a:rPr>
              <a:t>E。</a:t>
            </a:r>
            <a:endParaRPr lang="zh-CN" altLang="en-US" i="1">
              <a:latin typeface="Times New Roman" panose="02020603050405020304" pitchFamily="18" charset="0"/>
            </a:endParaRPr>
          </a:p>
        </p:txBody>
      </p:sp>
      <p:sp>
        <p:nvSpPr>
          <p:cNvPr id="111621" name="直接连接符 18022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2641" name="标题 181249"/>
          <p:cNvSpPr>
            <a:spLocks noGrp="1" noRot="1"/>
          </p:cNvSpPr>
          <p:nvPr>
            <p:ph type="title"/>
          </p:nvPr>
        </p:nvSpPr>
        <p:spPr>
          <a:xfrm>
            <a:off x="628650" y="1311275"/>
            <a:ext cx="8086725" cy="528638"/>
          </a:xfrm>
        </p:spPr>
        <p:txBody>
          <a:bodyPr anchor="ctr" anchorCtr="0"/>
          <a:p>
            <a:pPr algn="l"/>
            <a:r>
              <a:rPr lang="zh-CN" altLang="en-US" sz="3200" b="1" dirty="0"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二、</a:t>
            </a:r>
            <a:r>
              <a:rPr lang="zh-CN" altLang="en-US" sz="3200" b="1" dirty="0">
                <a:ea typeface="黑体" panose="02010609060101010101" pitchFamily="2" charset="-122"/>
              </a:rPr>
              <a:t>元素电势图的应用</a:t>
            </a:r>
            <a:endParaRPr lang="zh-CN" altLang="en-US" sz="3200" b="1" dirty="0">
              <a:ea typeface="黑体" panose="02010609060101010101" pitchFamily="2" charset="-122"/>
            </a:endParaRPr>
          </a:p>
        </p:txBody>
      </p:sp>
      <p:sp>
        <p:nvSpPr>
          <p:cNvPr id="112642" name="内容占位符 181250"/>
          <p:cNvSpPr>
            <a:spLocks noGrp="1" noRot="1"/>
          </p:cNvSpPr>
          <p:nvPr>
            <p:ph idx="1"/>
          </p:nvPr>
        </p:nvSpPr>
        <p:spPr>
          <a:xfrm>
            <a:off x="496888" y="2090738"/>
            <a:ext cx="7848600" cy="3959225"/>
          </a:xfrm>
        </p:spPr>
        <p:txBody>
          <a:bodyPr anchor="t" anchorCtr="0"/>
          <a:p>
            <a:pPr>
              <a:buClr>
                <a:srgbClr val="C21F0E"/>
              </a:buClr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1.</a:t>
            </a:r>
            <a:r>
              <a:rPr lang="zh-CN" altLang="en-US" b="1" dirty="0">
                <a:solidFill>
                  <a:srgbClr val="000000"/>
                </a:solidFill>
              </a:rPr>
              <a:t>判断氧化剂和还原剂的强弱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      </a:t>
            </a:r>
            <a:endParaRPr lang="zh-CN" altLang="en-US" b="1" dirty="0">
              <a:solidFill>
                <a:srgbClr val="000000"/>
              </a:solidFill>
            </a:endParaRPr>
          </a:p>
          <a:p>
            <a:pPr>
              <a:buClr>
                <a:srgbClr val="C21F0E"/>
              </a:buClr>
              <a:buFont typeface="Wingdings" panose="05000000000000000000" pitchFamily="2" charset="2"/>
              <a:buChar char="ü"/>
            </a:pPr>
            <a:r>
              <a:rPr lang="zh-CN" altLang="en-US" b="1" u="sng" dirty="0">
                <a:solidFill>
                  <a:srgbClr val="000000"/>
                </a:solidFill>
                <a:latin typeface="Times New Roman" panose="02020603050405020304" pitchFamily="18" charset="0"/>
              </a:rPr>
              <a:t>2.</a:t>
            </a:r>
            <a:r>
              <a:rPr lang="zh-CN" altLang="en-US" b="1" u="sng" dirty="0">
                <a:solidFill>
                  <a:srgbClr val="000000"/>
                </a:solidFill>
              </a:rPr>
              <a:t>判断中间氧化态能否发生岐化反应</a:t>
            </a:r>
            <a:endParaRPr lang="zh-CN" altLang="en-US" b="1" u="sng">
              <a:solidFill>
                <a:srgbClr val="000000"/>
              </a:solidFill>
            </a:endParaRPr>
          </a:p>
          <a:p>
            <a:pPr>
              <a:buClr>
                <a:srgbClr val="C21F0E"/>
              </a:buClr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3.</a:t>
            </a:r>
            <a:r>
              <a:rPr lang="zh-CN" altLang="en-US" b="1" dirty="0">
                <a:solidFill>
                  <a:srgbClr val="000000"/>
                </a:solidFill>
              </a:rPr>
              <a:t>预计反应产物</a:t>
            </a:r>
            <a:endParaRPr lang="zh-CN" altLang="en-US" b="1">
              <a:solidFill>
                <a:srgbClr val="000000"/>
              </a:solidFill>
            </a:endParaRPr>
          </a:p>
          <a:p>
            <a:pPr>
              <a:buClr>
                <a:srgbClr val="C21F0E"/>
              </a:buClr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4.</a:t>
            </a:r>
            <a:r>
              <a:rPr lang="zh-CN" altLang="en-US" b="1" dirty="0">
                <a:solidFill>
                  <a:srgbClr val="000000"/>
                </a:solidFill>
              </a:rPr>
              <a:t>求未知电对的标准电极电势值</a:t>
            </a:r>
            <a:endParaRPr lang="zh-CN" altLang="en-US" b="1">
              <a:solidFill>
                <a:srgbClr val="000000"/>
              </a:solidFill>
            </a:endParaRPr>
          </a:p>
        </p:txBody>
      </p:sp>
      <p:sp>
        <p:nvSpPr>
          <p:cNvPr id="112643" name="矩形 181251"/>
          <p:cNvSpPr>
            <a:spLocks noRot="1"/>
          </p:cNvSpPr>
          <p:nvPr/>
        </p:nvSpPr>
        <p:spPr>
          <a:xfrm>
            <a:off x="762000" y="422275"/>
            <a:ext cx="7772400" cy="655638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8.5 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元素电势图及其应用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2644" name="直接连接符 181252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3665" name="标题 182273"/>
          <p:cNvSpPr>
            <a:spLocks noGrp="1" noRot="1"/>
          </p:cNvSpPr>
          <p:nvPr>
            <p:ph type="title"/>
          </p:nvPr>
        </p:nvSpPr>
        <p:spPr>
          <a:xfrm>
            <a:off x="323850" y="692150"/>
            <a:ext cx="8540750" cy="576263"/>
          </a:xfrm>
        </p:spPr>
        <p:txBody>
          <a:bodyPr anchor="ctr" anchorCtr="0"/>
          <a:p>
            <a:r>
              <a:rPr lang="zh-CN" altLang="en-US" sz="3600" b="1" u="sng" dirty="0">
                <a:ea typeface="黑体" panose="02010609060101010101" pitchFamily="2" charset="-122"/>
              </a:rPr>
              <a:t>歧 化 反 应</a:t>
            </a:r>
            <a:endParaRPr lang="zh-CN" altLang="en-US" sz="3600" b="1" u="sng" dirty="0">
              <a:ea typeface="黑体" panose="02010609060101010101" pitchFamily="2" charset="-122"/>
            </a:endParaRPr>
          </a:p>
        </p:txBody>
      </p:sp>
      <p:sp>
        <p:nvSpPr>
          <p:cNvPr id="113666" name="内容占位符 182274"/>
          <p:cNvSpPr>
            <a:spLocks noGrp="1" noRot="1"/>
          </p:cNvSpPr>
          <p:nvPr>
            <p:ph idx="1"/>
          </p:nvPr>
        </p:nvSpPr>
        <p:spPr>
          <a:xfrm>
            <a:off x="603250" y="1484313"/>
            <a:ext cx="8115300" cy="4714875"/>
          </a:xfrm>
        </p:spPr>
        <p:txBody>
          <a:bodyPr anchor="t" anchorCtr="0"/>
          <a:p>
            <a:pPr>
              <a:lnSpc>
                <a:spcPct val="110000"/>
              </a:lnSpc>
              <a:spcBef>
                <a:spcPct val="2500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即：自身氧化还原反应，如：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ct val="2500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   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+2NaOH(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冷)=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NaCl+NaCl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O+H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endParaRPr lang="en-US" altLang="zh-CN" sz="2800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2500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在氯元素的元素电势图中，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ct val="25000"/>
              </a:spcBef>
              <a:buNone/>
            </a:pPr>
            <a:endParaRPr lang="zh-CN" altLang="en-US" sz="2800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spcBef>
                <a:spcPct val="25000"/>
              </a:spcBef>
              <a:buNone/>
            </a:pPr>
            <a:endParaRPr lang="zh-CN" altLang="en-US" sz="2800" b="1" dirty="0">
              <a:solidFill>
                <a:srgbClr val="000000"/>
              </a:solidFill>
            </a:endParaRPr>
          </a:p>
          <a:p>
            <a:pPr algn="ctr">
              <a:lnSpc>
                <a:spcPct val="110000"/>
              </a:lnSpc>
              <a:spcBef>
                <a:spcPct val="25000"/>
              </a:spcBef>
              <a:buNone/>
            </a:pPr>
            <a:r>
              <a:rPr lang="en-US" altLang="zh-CN" b="1" i="1" err="1">
                <a:solidFill>
                  <a:srgbClr val="000000"/>
                </a:solidFill>
                <a:latin typeface="Symbol" panose="05050102010706020507" pitchFamily="18" charset="2"/>
              </a:rPr>
              <a:t>j</a:t>
            </a:r>
            <a:r>
              <a:rPr lang="en-US" altLang="zh-CN" b="1" baseline="30000" err="1">
                <a:solidFill>
                  <a:srgbClr val="000000"/>
                </a:solidFill>
                <a:latin typeface="Times New Roman" panose="02020603050405020304" pitchFamily="18" charset="0"/>
              </a:rPr>
              <a:t>θ</a:t>
            </a:r>
            <a:r>
              <a:rPr lang="zh-CN" alt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右 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&gt; </a:t>
            </a:r>
            <a:r>
              <a:rPr lang="en-US" altLang="zh-CN" b="1" i="1" err="1">
                <a:solidFill>
                  <a:srgbClr val="000000"/>
                </a:solidFill>
                <a:latin typeface="Symbol" panose="05050102010706020507" pitchFamily="18" charset="2"/>
              </a:rPr>
              <a:t>j</a:t>
            </a:r>
            <a:r>
              <a:rPr lang="en-US" altLang="zh-CN" b="1" baseline="30000" err="1">
                <a:solidFill>
                  <a:srgbClr val="000000"/>
                </a:solidFill>
                <a:latin typeface="Times New Roman" panose="02020603050405020304" pitchFamily="18" charset="0"/>
              </a:rPr>
              <a:t>θ</a:t>
            </a:r>
            <a:r>
              <a:rPr lang="zh-CN" alt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左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10000"/>
              </a:lnSpc>
              <a:spcBef>
                <a:spcPct val="2500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则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2800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+2OH</a:t>
            </a:r>
            <a:r>
              <a:rPr lang="en-US" altLang="zh-CN" sz="2800" b="1" baseline="36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800" b="1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sz="2800" b="1" err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2800" b="1" baseline="30000" err="1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800" b="1" err="1">
                <a:solidFill>
                  <a:srgbClr val="000000"/>
                </a:solidFill>
                <a:latin typeface="Times New Roman" panose="02020603050405020304" pitchFamily="18" charset="0"/>
              </a:rPr>
              <a:t>+ClO</a:t>
            </a:r>
            <a:r>
              <a:rPr lang="en-US" altLang="zh-CN" sz="2800" b="1" baseline="36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sz="2800" b="1" dirty="0">
                <a:solidFill>
                  <a:srgbClr val="000000"/>
                </a:solidFill>
              </a:rPr>
              <a:t>可自发进行</a:t>
            </a:r>
            <a:endParaRPr lang="zh-CN" altLang="en-US" sz="2800" b="1" dirty="0">
              <a:solidFill>
                <a:srgbClr val="000000"/>
              </a:solidFill>
            </a:endParaRPr>
          </a:p>
        </p:txBody>
      </p:sp>
      <p:graphicFrame>
        <p:nvGraphicFramePr>
          <p:cNvPr id="113667" name="对象 182282"/>
          <p:cNvGraphicFramePr/>
          <p:nvPr/>
        </p:nvGraphicFramePr>
        <p:xfrm>
          <a:off x="2205038" y="3284538"/>
          <a:ext cx="416877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853565" imgH="444500" progId="Equation.3">
                  <p:embed/>
                </p:oleObj>
              </mc:Choice>
              <mc:Fallback>
                <p:oleObj name="" r:id="rId1" imgW="1853565" imgH="444500" progId="Equation.3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05038" y="3284538"/>
                        <a:ext cx="4168775" cy="1000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6081" name="标题 21505"/>
          <p:cNvSpPr>
            <a:spLocks noGrp="1" noRot="1"/>
          </p:cNvSpPr>
          <p:nvPr>
            <p:ph type="title"/>
          </p:nvPr>
        </p:nvSpPr>
        <p:spPr>
          <a:xfrm>
            <a:off x="301625" y="685800"/>
            <a:ext cx="8540750" cy="655638"/>
          </a:xfrm>
        </p:spPr>
        <p:txBody>
          <a:bodyPr anchor="ctr" anchorCtr="0"/>
          <a:p>
            <a:r>
              <a:rPr lang="zh-CN" altLang="en-US" sz="3600" b="1" u="sng" dirty="0">
                <a:ea typeface="黑体" panose="02010609060101010101" pitchFamily="2" charset="-122"/>
              </a:rPr>
              <a:t>氧化值的确定</a:t>
            </a:r>
            <a:endParaRPr lang="zh-CN" altLang="en-US" sz="3600" b="1" u="sng" dirty="0">
              <a:ea typeface="黑体" panose="02010609060101010101" pitchFamily="2" charset="-122"/>
            </a:endParaRPr>
          </a:p>
        </p:txBody>
      </p:sp>
      <p:sp>
        <p:nvSpPr>
          <p:cNvPr id="46082" name="内容占位符 21506"/>
          <p:cNvSpPr>
            <a:spLocks noGrp="1" noRot="1"/>
          </p:cNvSpPr>
          <p:nvPr>
            <p:ph idx="1"/>
          </p:nvPr>
        </p:nvSpPr>
        <p:spPr>
          <a:xfrm>
            <a:off x="539750" y="1700213"/>
            <a:ext cx="7993063" cy="2455862"/>
          </a:xfrm>
        </p:spPr>
        <p:txBody>
          <a:bodyPr anchor="t" anchorCtr="0"/>
          <a:p>
            <a:pPr>
              <a:lnSpc>
                <a:spcPct val="110000"/>
              </a:lnSpc>
            </a:pPr>
            <a:r>
              <a:rPr lang="zh-CN" altLang="en-US" b="1" dirty="0">
                <a:solidFill>
                  <a:srgbClr val="000000"/>
                </a:solidFill>
              </a:rPr>
              <a:t>例：确定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6</a:t>
            </a:r>
            <a:r>
              <a:rPr lang="zh-CN" altLang="en-US" b="1">
                <a:solidFill>
                  <a:srgbClr val="000000"/>
                </a:solidFill>
              </a:rPr>
              <a:t>中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rgbClr val="000000"/>
                </a:solidFill>
              </a:rPr>
              <a:t>元素的氧化值。</a:t>
            </a:r>
            <a:endParaRPr lang="zh-CN" altLang="en-US" b="1" dirty="0">
              <a:solidFill>
                <a:srgbClr val="000000"/>
              </a:solidFill>
            </a:endParaRPr>
          </a:p>
          <a:p>
            <a:pPr>
              <a:lnSpc>
                <a:spcPct val="11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解：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Na</a:t>
            </a:r>
            <a:r>
              <a:rPr lang="zh-CN" altLang="en-US" b="1" dirty="0">
                <a:solidFill>
                  <a:srgbClr val="000000"/>
                </a:solidFill>
              </a:rPr>
              <a:t>的氧化值为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+1</a:t>
            </a:r>
            <a:r>
              <a:rPr lang="zh-CN" altLang="en-US" b="1" dirty="0">
                <a:solidFill>
                  <a:srgbClr val="000000"/>
                </a:solidFill>
              </a:rPr>
              <a:t>；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zh-CN" altLang="en-US" b="1" dirty="0">
                <a:solidFill>
                  <a:srgbClr val="000000"/>
                </a:solidFill>
              </a:rPr>
              <a:t>的氧化值为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-2</a:t>
            </a:r>
            <a:r>
              <a:rPr lang="zh-CN" altLang="en-US" b="1" dirty="0">
                <a:solidFill>
                  <a:srgbClr val="000000"/>
                </a:solidFill>
              </a:rPr>
              <a:t>；设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b="1" dirty="0">
                <a:solidFill>
                  <a:srgbClr val="000000"/>
                </a:solidFill>
              </a:rPr>
              <a:t>的氧化值为</a:t>
            </a:r>
            <a:r>
              <a:rPr lang="en-US" altLang="zh-CN" b="1" i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>
                <a:solidFill>
                  <a:srgbClr val="000000"/>
                </a:solidFill>
              </a:rPr>
              <a:t>，</a:t>
            </a:r>
            <a:r>
              <a:rPr lang="zh-CN" altLang="en-US" b="1" dirty="0">
                <a:solidFill>
                  <a:srgbClr val="000000"/>
                </a:solidFill>
              </a:rPr>
              <a:t>根据氧化值代数和为零，则：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08" name="文本框 21507"/>
          <p:cNvSpPr txBox="1"/>
          <p:nvPr/>
        </p:nvSpPr>
        <p:spPr>
          <a:xfrm>
            <a:off x="2339975" y="4132263"/>
            <a:ext cx="4641850" cy="15287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00000"/>
              </a:lnSpc>
              <a:spcBef>
                <a:spcPct val="20000"/>
              </a:spcBef>
              <a:buSzPct val="90000"/>
            </a:pPr>
            <a:r>
              <a:rPr lang="zh-CN" altLang="en-US" sz="3200" dirty="0">
                <a:latin typeface="Times New Roman" panose="02020603050405020304" pitchFamily="18" charset="0"/>
              </a:rPr>
              <a:t>1×2 - 2×6 + 4</a:t>
            </a: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 = 0</a:t>
            </a:r>
            <a:endParaRPr lang="en-US" altLang="zh-CN" sz="3200">
              <a:latin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20000"/>
              </a:spcBef>
              <a:buSzPct val="90000"/>
            </a:pPr>
            <a:r>
              <a:rPr lang="en-US" altLang="zh-CN" sz="3200" i="1">
                <a:latin typeface="Times New Roman" panose="02020603050405020304" pitchFamily="18" charset="0"/>
              </a:rPr>
              <a:t>x</a:t>
            </a:r>
            <a:r>
              <a:rPr lang="en-US" altLang="zh-CN" sz="3200">
                <a:latin typeface="Times New Roman" panose="02020603050405020304" pitchFamily="18" charset="0"/>
              </a:rPr>
              <a:t> = 5/2</a:t>
            </a:r>
            <a:endParaRPr lang="en-US" altLang="zh-CN" sz="3200">
              <a:latin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</a:pPr>
            <a:endParaRPr lang="zh-CN" altLang="en-US" sz="2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4689" name="文本框 183297"/>
          <p:cNvSpPr txBox="1"/>
          <p:nvPr/>
        </p:nvSpPr>
        <p:spPr>
          <a:xfrm>
            <a:off x="468313" y="1484313"/>
            <a:ext cx="8169275" cy="4081462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spcBef>
                <a:spcPct val="20000"/>
              </a:spcBef>
            </a:pP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                </a:t>
            </a:r>
            <a:r>
              <a:rPr lang="en-US" altLang="zh-CN" sz="3200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zh-CN" altLang="en-US" sz="3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左</a:t>
            </a:r>
            <a:r>
              <a:rPr lang="zh-CN" altLang="en-US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       </a:t>
            </a:r>
            <a:r>
              <a:rPr lang="en-US" altLang="zh-CN" sz="3200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zh-CN" altLang="en-US" sz="3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右</a:t>
            </a:r>
            <a:endParaRPr lang="zh-CN" altLang="en-US" sz="32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zh-CN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             </a:t>
            </a:r>
            <a:r>
              <a:rPr lang="en-US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A 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—   B  —   C  </a:t>
            </a: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是否发生歧化？</a:t>
            </a:r>
            <a:endParaRPr lang="zh-CN" altLang="en-US" sz="3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条件</a:t>
            </a:r>
            <a:r>
              <a:rPr lang="zh-CN" altLang="en-US" sz="3200" dirty="0">
                <a:latin typeface="Times New Roman" panose="02020603050405020304" pitchFamily="18" charset="0"/>
                <a:sym typeface="Wingdings" panose="05000000000000000000" pitchFamily="2" charset="2"/>
              </a:rPr>
              <a:t>：</a:t>
            </a:r>
            <a:r>
              <a:rPr lang="en-US" altLang="zh-CN" sz="3200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zh-CN" altLang="en-US" sz="3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右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&gt; </a:t>
            </a:r>
            <a:r>
              <a:rPr lang="en-US" altLang="zh-CN" sz="3200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zh-CN" altLang="en-US" sz="3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左</a:t>
            </a:r>
            <a:r>
              <a:rPr lang="zh-CN" altLang="en-US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时,  即</a:t>
            </a:r>
            <a:r>
              <a:rPr lang="en-US" altLang="zh-CN" sz="3200" i="1" err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en-US" altLang="zh-CN" sz="3200" baseline="-25000" err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2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/C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&gt;  </a:t>
            </a:r>
            <a:r>
              <a:rPr lang="en-US" altLang="zh-CN" sz="3200" i="1" err="1">
                <a:latin typeface="Times New Roman" panose="0202060305040502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en-US" altLang="zh-CN" sz="3200" baseline="-25000" err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2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/B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则   </a:t>
            </a:r>
            <a:endParaRPr lang="zh-CN" altLang="zh-CN" sz="3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zh-CN" altLang="zh-CN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B+B =A + C        B</a:t>
            </a: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发生歧化反应。</a:t>
            </a:r>
            <a:endParaRPr lang="en-US" altLang="zh-CN" sz="32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       若</a:t>
            </a:r>
            <a:r>
              <a:rPr lang="en-US" altLang="zh-CN" sz="3200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zh-CN" altLang="en-US" sz="3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右</a:t>
            </a:r>
            <a:r>
              <a:rPr lang="zh-CN" altLang="zh-CN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&lt;  </a:t>
            </a:r>
            <a:r>
              <a:rPr lang="en-US" altLang="zh-CN" sz="3200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zh-CN" altLang="en-US" sz="320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左</a:t>
            </a:r>
            <a:r>
              <a:rPr lang="zh-CN" altLang="en-US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时,  即</a:t>
            </a:r>
            <a:r>
              <a:rPr lang="en-US" altLang="zh-CN" sz="3200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en-US" altLang="zh-CN" sz="3200" baseline="-25000" err="1">
                <a:latin typeface="Times New Roman" panose="02020603050405020304" pitchFamily="18" charset="0"/>
                <a:sym typeface="Symbol" panose="05050102010706020507" pitchFamily="18" charset="2"/>
              </a:rPr>
              <a:t>B</a:t>
            </a:r>
            <a:r>
              <a:rPr lang="en-US" altLang="zh-CN" sz="32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/C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&lt;  </a:t>
            </a:r>
            <a:r>
              <a:rPr lang="en-US" altLang="zh-CN" sz="3200" i="1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200" baseline="30000" err="1">
                <a:latin typeface="Times New Roman" panose="02020603050405020304" pitchFamily="18" charset="0"/>
              </a:rPr>
              <a:t>θ</a:t>
            </a:r>
            <a:r>
              <a:rPr lang="en-US" altLang="zh-CN" sz="3200" baseline="-25000" err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2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/B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则   </a:t>
            </a:r>
            <a:endParaRPr lang="zh-CN" altLang="zh-CN" sz="3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A+C =B +B  </a:t>
            </a: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发生逆歧化（ 归中）反应。</a:t>
            </a:r>
            <a:endParaRPr lang="zh-CN" altLang="en-US" sz="3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4690" name="矩形 183300"/>
          <p:cNvSpPr/>
          <p:nvPr/>
        </p:nvSpPr>
        <p:spPr>
          <a:xfrm>
            <a:off x="709613" y="542925"/>
            <a:ext cx="7675562" cy="6413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zh-CN" altLang="en-US" sz="3600" u="sng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判断中间氧化态能否发生岐化反应</a:t>
            </a:r>
            <a:endParaRPr lang="zh-CN" altLang="en-US" sz="3600" u="sng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cover dir="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5713" name="文本框 184321"/>
          <p:cNvSpPr txBox="1"/>
          <p:nvPr/>
        </p:nvSpPr>
        <p:spPr>
          <a:xfrm>
            <a:off x="749300" y="1676400"/>
            <a:ext cx="7494588" cy="1700213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例1:                     0.513         0.521</a:t>
            </a:r>
            <a:endParaRPr lang="zh-CN" altLang="en-US" sz="3200" dirty="0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solidFill>
                  <a:schemeClr val="accent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 </a:t>
            </a:r>
            <a:r>
              <a:rPr lang="en-US" altLang="zh-CN" sz="3200" i="1" err="1">
                <a:solidFill>
                  <a:srgbClr val="0000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2400" baseline="30000" err="1">
                <a:latin typeface="Times New Roman" panose="02020603050405020304" pitchFamily="18" charset="0"/>
              </a:rPr>
              <a:t>θ</a:t>
            </a:r>
            <a:r>
              <a:rPr lang="en-US" altLang="zh-CN" sz="3200" baseline="-25000" err="1">
                <a:latin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：   Cu 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2+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 ——  Cu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——  Cu</a:t>
            </a:r>
            <a:endParaRPr lang="en-US" altLang="zh-CN" sz="32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Cu</a:t>
            </a:r>
            <a:r>
              <a:rPr lang="en-US" altLang="zh-CN" baseline="300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会发生</a:t>
            </a:r>
            <a:r>
              <a:rPr lang="zh-CN" altLang="zh-CN" dirty="0">
                <a:latin typeface="Times New Roman" panose="02020603050405020304" pitchFamily="18" charset="0"/>
                <a:sym typeface="Symbol" panose="05050102010706020507" pitchFamily="18" charset="2"/>
              </a:rPr>
              <a:t>歧化反应，不能稳定存在</a:t>
            </a:r>
            <a:r>
              <a:rPr lang="zh-CN" altLang="zh-CN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     </a:t>
            </a:r>
            <a:endParaRPr lang="zh-CN" altLang="en-US" sz="32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5714" name="文本框 184322"/>
          <p:cNvSpPr txBox="1"/>
          <p:nvPr/>
        </p:nvSpPr>
        <p:spPr>
          <a:xfrm>
            <a:off x="915988" y="3822700"/>
            <a:ext cx="7604125" cy="1358900"/>
          </a:xfrm>
          <a:prstGeom prst="rect">
            <a:avLst/>
          </a:prstGeom>
          <a:solidFill>
            <a:srgbClr val="00CCFF">
              <a:alpha val="50000"/>
            </a:srgbClr>
          </a:solidFill>
          <a:ln w="9525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30000"/>
              </a:lnSpc>
              <a:spcBef>
                <a:spcPct val="0"/>
              </a:spcBef>
            </a:pPr>
            <a:r>
              <a:rPr lang="zh-CN" altLang="zh-CN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生成的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Cu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化合物是沉淀时， </a:t>
            </a:r>
            <a:r>
              <a:rPr lang="en-US" altLang="en-US" sz="3200" i="1">
                <a:latin typeface="Times New Roman" panose="02020603050405020304" pitchFamily="18" charset="0"/>
                <a:sym typeface="Symbol" panose="05050102010706020507" pitchFamily="18" charset="2"/>
              </a:rPr>
              <a:t>c </a:t>
            </a:r>
            <a:r>
              <a:rPr lang="en-US" altLang="zh-CN" sz="240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Cu</a:t>
            </a:r>
            <a:r>
              <a:rPr lang="en-US" altLang="zh-CN" sz="200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sz="20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下降，</a:t>
            </a:r>
            <a:endParaRPr lang="zh-CN" altLang="zh-CN" sz="3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0" hangingPunct="0">
              <a:lnSpc>
                <a:spcPct val="130000"/>
              </a:lnSpc>
              <a:spcBef>
                <a:spcPct val="0"/>
              </a:spcBef>
            </a:pPr>
            <a:r>
              <a:rPr lang="zh-CN" altLang="en-US" sz="32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i="1">
                <a:solidFill>
                  <a:srgbClr val="0000FF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200" i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Cu</a:t>
            </a:r>
            <a:r>
              <a:rPr lang="en-US" altLang="zh-CN" sz="2000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zh-CN" i="1" baseline="-25000">
                <a:latin typeface="Times New Roman" panose="02020603050405020304" pitchFamily="18" charset="0"/>
                <a:sym typeface="Symbol" panose="05050102010706020507" pitchFamily="18" charset="2"/>
              </a:rPr>
              <a:t>/Cu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zh-CN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也下降，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Cu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+ </a:t>
            </a: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可稳定存在。</a:t>
            </a:r>
            <a:endParaRPr lang="zh-CN" altLang="en-US" sz="3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5715" name="文本框 184323"/>
          <p:cNvSpPr txBox="1"/>
          <p:nvPr/>
        </p:nvSpPr>
        <p:spPr>
          <a:xfrm>
            <a:off x="912813" y="511175"/>
            <a:ext cx="7175500" cy="806450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zh-CN" altLang="en-US" sz="3600" u="sng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  <a:sym typeface="Symbol" panose="05050102010706020507" pitchFamily="18" charset="2"/>
              </a:rPr>
              <a:t>预计反应产物</a:t>
            </a:r>
            <a:endParaRPr lang="zh-CN" altLang="en-US" sz="3600" b="0" u="sng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>
    <p:cover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6737" name="标题 186369"/>
          <p:cNvSpPr>
            <a:spLocks noGrp="1" noRot="1"/>
          </p:cNvSpPr>
          <p:nvPr>
            <p:ph type="title"/>
          </p:nvPr>
        </p:nvSpPr>
        <p:spPr>
          <a:xfrm>
            <a:off x="704850" y="473075"/>
            <a:ext cx="7127875" cy="647700"/>
          </a:xfrm>
        </p:spPr>
        <p:txBody>
          <a:bodyPr anchor="ctr" anchorCtr="0"/>
          <a:p>
            <a:r>
              <a:rPr lang="zh-CN" altLang="en-US" sz="3600" b="1" u="sng" dirty="0">
                <a:latin typeface="Times New Roman" panose="02020603050405020304" pitchFamily="18" charset="0"/>
                <a:ea typeface="黑体" panose="02010609060101010101" pitchFamily="2" charset="-122"/>
              </a:rPr>
              <a:t>利用电势图求未知电对的</a:t>
            </a:r>
            <a:r>
              <a:rPr lang="en-US" altLang="zh-CN" sz="3600" b="1" i="1" u="sng" err="1">
                <a:latin typeface="Symbol" panose="05050102010706020507" pitchFamily="18" charset="2"/>
                <a:sym typeface="Symbol" panose="05050102010706020507" pitchFamily="18" charset="2"/>
              </a:rPr>
              <a:t>j</a:t>
            </a:r>
            <a:r>
              <a:rPr lang="en-US" altLang="zh-CN" sz="3600" b="1" u="sng" baseline="30000" err="1">
                <a:latin typeface="Times New Roman" panose="02020603050405020304" pitchFamily="18" charset="0"/>
                <a:ea typeface="黑体" panose="02010609060101010101" pitchFamily="2" charset="-122"/>
              </a:rPr>
              <a:t>θ</a:t>
            </a:r>
            <a:endParaRPr lang="en-US" altLang="zh-CN" sz="3600" b="1" u="sng" baseline="30000"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116738" name="内容占位符 186370"/>
          <p:cNvSpPr>
            <a:spLocks noGrp="1" noRot="1"/>
          </p:cNvSpPr>
          <p:nvPr>
            <p:ph idx="1"/>
          </p:nvPr>
        </p:nvSpPr>
        <p:spPr/>
        <p:txBody>
          <a:bodyPr anchor="t" anchorCtr="0"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116739" name="对象 186375"/>
          <p:cNvGraphicFramePr/>
          <p:nvPr/>
        </p:nvGraphicFramePr>
        <p:xfrm>
          <a:off x="1731963" y="1319213"/>
          <a:ext cx="5140325" cy="218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2184400" imgH="927100" progId="Equation.3">
                  <p:embed/>
                </p:oleObj>
              </mc:Choice>
              <mc:Fallback>
                <p:oleObj name="" r:id="rId1" imgW="2184400" imgH="927100" progId="Equation.3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1963" y="1319213"/>
                        <a:ext cx="5140325" cy="2182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740" name="对象 186381"/>
          <p:cNvGraphicFramePr/>
          <p:nvPr/>
        </p:nvGraphicFramePr>
        <p:xfrm>
          <a:off x="1511300" y="3537586"/>
          <a:ext cx="6699250" cy="2592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3" imgW="2463165" imgH="952500" progId="Equation.3">
                  <p:embed/>
                </p:oleObj>
              </mc:Choice>
              <mc:Fallback>
                <p:oleObj name="" r:id="rId3" imgW="2463165" imgH="952500" progId="Equation.3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1300" y="3537586"/>
                        <a:ext cx="6699250" cy="2592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7761" name="文本框 187393"/>
          <p:cNvSpPr txBox="1"/>
          <p:nvPr/>
        </p:nvSpPr>
        <p:spPr>
          <a:xfrm>
            <a:off x="517525" y="620713"/>
            <a:ext cx="8302625" cy="1554162"/>
          </a:xfrm>
          <a:prstGeom prst="rect">
            <a:avLst/>
          </a:prstGeom>
          <a:noFill/>
          <a:ln w="12700">
            <a:noFill/>
          </a:ln>
        </p:spPr>
        <p:txBody>
          <a:bodyPr anchor="t" anchorCtr="0">
            <a:spAutoFit/>
          </a:bodyPr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zh-CN" altLang="x-none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例：</a:t>
            </a:r>
            <a:endParaRPr lang="zh-CN" altLang="en-US" sz="3200" dirty="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0" hangingPunct="0"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                1.50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V             1.59V     1.07V</a:t>
            </a:r>
            <a:endParaRPr lang="en-US" altLang="zh-CN" sz="32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   BrO</a:t>
            </a:r>
            <a:r>
              <a:rPr lang="en-US" altLang="zh-CN" sz="32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-  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——   </a:t>
            </a:r>
            <a:r>
              <a:rPr lang="en-US" altLang="zh-CN" sz="3200" err="1">
                <a:latin typeface="Times New Roman" panose="02020603050405020304" pitchFamily="18" charset="0"/>
                <a:sym typeface="Symbol" panose="05050102010706020507" pitchFamily="18" charset="2"/>
              </a:rPr>
              <a:t>BrO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 ——  Br</a:t>
            </a:r>
            <a:r>
              <a:rPr lang="en-US" altLang="zh-CN" sz="32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3200">
                <a:latin typeface="Times New Roman" panose="02020603050405020304" pitchFamily="18" charset="0"/>
                <a:sym typeface="Symbol" panose="05050102010706020507" pitchFamily="18" charset="2"/>
              </a:rPr>
              <a:t>——  Br</a:t>
            </a:r>
            <a:r>
              <a:rPr lang="en-US" altLang="zh-CN" sz="3200" baseline="30000"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endParaRPr lang="zh-CN" altLang="en-US" sz="3200" baseline="30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7762" name="文本框 187394"/>
          <p:cNvSpPr txBox="1"/>
          <p:nvPr/>
        </p:nvSpPr>
        <p:spPr>
          <a:xfrm>
            <a:off x="381000" y="2933700"/>
            <a:ext cx="2724150" cy="579438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zh-CN" altLang="en-US" sz="3200" dirty="0">
                <a:latin typeface="Times New Roman" panose="02020603050405020304" pitchFamily="18" charset="0"/>
                <a:sym typeface="Symbol" panose="05050102010706020507" pitchFamily="18" charset="2"/>
              </a:rPr>
              <a:t>求</a:t>
            </a:r>
            <a:r>
              <a:rPr lang="en-US" altLang="zh-CN" sz="3200" i="1">
                <a:latin typeface="Symbol" panose="05050102010706020507" pitchFamily="18" charset="2"/>
                <a:sym typeface="Symbol" panose="05050102010706020507" pitchFamily="18" charset="2"/>
              </a:rPr>
              <a:t>j </a:t>
            </a:r>
            <a:r>
              <a:rPr lang="en-US" altLang="zh-CN" sz="3200" baseline="30000">
                <a:latin typeface="Symbol" panose="05050102010706020507" pitchFamily="18" charset="2"/>
                <a:sym typeface="Symbol" panose="05050102010706020507" pitchFamily="18" charset="2"/>
              </a:rPr>
              <a:t>q</a:t>
            </a:r>
            <a:r>
              <a:rPr lang="en-US" altLang="zh-CN" sz="3200" baseline="-25000">
                <a:latin typeface="Symbol" panose="05050102010706020507" pitchFamily="18" charset="2"/>
                <a:sym typeface="Symbol" panose="05050102010706020507" pitchFamily="18" charset="2"/>
              </a:rPr>
              <a:t>B</a:t>
            </a:r>
            <a:r>
              <a:rPr lang="en-US" altLang="zh-CN" sz="32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zh-CN" sz="3200" baseline="-25000">
                <a:latin typeface="Symbol" panose="05050102010706020507" pitchFamily="18" charset="2"/>
                <a:sym typeface="Symbol" panose="05050102010706020507" pitchFamily="18" charset="2"/>
              </a:rPr>
              <a:t>O</a:t>
            </a:r>
            <a:r>
              <a:rPr lang="en-US" altLang="zh-CN" sz="3200" baseline="-40000">
                <a:latin typeface="Symbol" panose="05050102010706020507" pitchFamily="18" charset="2"/>
                <a:sym typeface="Symbol" panose="05050102010706020507" pitchFamily="18" charset="2"/>
              </a:rPr>
              <a:t>3</a:t>
            </a:r>
            <a:r>
              <a:rPr lang="en-US" altLang="zh-CN" sz="3200" baseline="-12000"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lang="en-US" altLang="zh-CN" sz="3200" baseline="-25000">
                <a:latin typeface="Symbol" panose="05050102010706020507" pitchFamily="18" charset="2"/>
                <a:sym typeface="Symbol" panose="05050102010706020507" pitchFamily="18" charset="2"/>
              </a:rPr>
              <a:t>/</a:t>
            </a:r>
            <a:r>
              <a:rPr lang="en-US" altLang="zh-CN" sz="3200" baseline="-25000">
                <a:latin typeface="Times New Roman" panose="02020603050405020304" pitchFamily="18" charset="0"/>
                <a:sym typeface="Symbol" panose="05050102010706020507" pitchFamily="18" charset="2"/>
              </a:rPr>
              <a:t>Br-</a:t>
            </a:r>
            <a:endParaRPr lang="en-US" altLang="zh-CN" sz="3200" baseline="-250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7763" name="直接连接符 187395"/>
          <p:cNvSpPr/>
          <p:nvPr/>
        </p:nvSpPr>
        <p:spPr>
          <a:xfrm>
            <a:off x="1219200" y="2286000"/>
            <a:ext cx="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7764" name="直接连接符 187396"/>
          <p:cNvSpPr/>
          <p:nvPr/>
        </p:nvSpPr>
        <p:spPr>
          <a:xfrm>
            <a:off x="1187450" y="2636838"/>
            <a:ext cx="6172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7765" name="直接连接符 187397"/>
          <p:cNvSpPr/>
          <p:nvPr/>
        </p:nvSpPr>
        <p:spPr>
          <a:xfrm>
            <a:off x="7391400" y="2209800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7766" name="矩形 187402"/>
          <p:cNvSpPr/>
          <p:nvPr/>
        </p:nvSpPr>
        <p:spPr>
          <a:xfrm>
            <a:off x="3924300" y="2420938"/>
            <a:ext cx="431800" cy="431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600" b="1">
                <a:solidFill>
                  <a:srgbClr val="FF00FF"/>
                </a:solidFill>
                <a:effectLst>
                  <a:outerShdw dist="45791" dir="2021404" algn="ctr" rotWithShape="0">
                    <a:srgbClr val="B2B2B2">
                      <a:alpha val="79999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endParaRPr lang="zh-CN" altLang="en-US" sz="3600" b="1">
              <a:solidFill>
                <a:srgbClr val="FF00FF"/>
              </a:solidFill>
              <a:effectLst>
                <a:outerShdw dist="45791" dir="2021404" algn="ctr" rotWithShape="0">
                  <a:srgbClr val="B2B2B2">
                    <a:alpha val="79999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17767" name="对象 187403"/>
          <p:cNvGraphicFramePr/>
          <p:nvPr/>
        </p:nvGraphicFramePr>
        <p:xfrm>
          <a:off x="728663" y="3898900"/>
          <a:ext cx="7161212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829560" imgH="405765" progId="Equation.3">
                  <p:embed/>
                </p:oleObj>
              </mc:Choice>
              <mc:Fallback>
                <p:oleObj name="" r:id="rId1" imgW="2829560" imgH="405765" progId="Equation.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8663" y="3898900"/>
                        <a:ext cx="7161212" cy="1028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8785" name="矩形 189442"/>
          <p:cNvSpPr/>
          <p:nvPr/>
        </p:nvSpPr>
        <p:spPr>
          <a:xfrm>
            <a:off x="2195513" y="2060575"/>
            <a:ext cx="3960812" cy="2233613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normAutofit/>
            <a:scene3d>
              <a:camera prst="legacyPerspectiveFront">
                <a:rot lat="20520000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p>
            <a:pPr algn="ctr"/>
            <a:r>
              <a:rPr lang="zh-CN" altLang="en-US" sz="4000" b="1" i="1">
                <a:gradFill rotWithShape="0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  <a:tileRect/>
                </a:gradFill>
                <a:latin typeface="Arial Black" panose="020B0A04020102020204" charset="0"/>
                <a:ea typeface="Arial Black" panose="020B0A04020102020204" charset="0"/>
              </a:rPr>
              <a:t>谢谢！</a:t>
            </a:r>
            <a:endParaRPr lang="zh-CN" altLang="en-US" sz="4000" b="1" i="1">
              <a:gradFill rotWithShape="0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  <a:tileRect/>
              </a:gradFill>
              <a:latin typeface="Arial Black" panose="020B0A04020102020204" charset="0"/>
              <a:ea typeface="Arial Black" panose="020B0A04020102020204" charset="0"/>
            </a:endParaRPr>
          </a:p>
        </p:txBody>
      </p:sp>
    </p:spTree>
  </p:cSld>
  <p:clrMapOvr>
    <a:masterClrMapping/>
  </p:clrMapOvr>
  <p:transition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7105" name="标题 93185"/>
          <p:cNvSpPr>
            <a:spLocks noGrp="1" noRot="1"/>
          </p:cNvSpPr>
          <p:nvPr>
            <p:ph type="title"/>
          </p:nvPr>
        </p:nvSpPr>
        <p:spPr>
          <a:xfrm>
            <a:off x="457200" y="620713"/>
            <a:ext cx="7772400" cy="533400"/>
          </a:xfrm>
        </p:spPr>
        <p:txBody>
          <a:bodyPr anchor="ctr" anchorCtr="0"/>
          <a:p>
            <a:r>
              <a:rPr lang="zh-CN" altLang="en-US" sz="3600" b="1" u="sng" dirty="0">
                <a:latin typeface="黑体" panose="02010609060101010101" pitchFamily="2" charset="-122"/>
                <a:ea typeface="黑体" panose="02010609060101010101" pitchFamily="2" charset="-122"/>
              </a:rPr>
              <a:t>思考题：确定氧化值</a:t>
            </a:r>
            <a:endParaRPr lang="zh-CN" altLang="en-US" sz="3600" b="1" u="sng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7106" name="矩形 93187"/>
          <p:cNvSpPr/>
          <p:nvPr/>
        </p:nvSpPr>
        <p:spPr>
          <a:xfrm>
            <a:off x="744538" y="1295400"/>
            <a:ext cx="7626350" cy="1752600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marL="609600" indent="-609600">
              <a:spcBef>
                <a:spcPct val="20000"/>
              </a:spcBef>
              <a:buSzPct val="90000"/>
              <a:buBlip>
                <a:blip r:embed="rId1"/>
              </a:buBlip>
            </a:pPr>
            <a:r>
              <a:rPr lang="zh-CN" altLang="en-US" dirty="0">
                <a:latin typeface="Times New Roman" panose="02020603050405020304" pitchFamily="18" charset="0"/>
                <a:sym typeface="Symbol" panose="05050102010706020507" pitchFamily="18" charset="2"/>
              </a:rPr>
              <a:t>（1）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Na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            ；    Na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6 </a:t>
            </a:r>
            <a:endParaRPr lang="en-US" altLang="zh-CN" baseline="-250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609600" indent="-609600">
              <a:spcBef>
                <a:spcPct val="20000"/>
              </a:spcBef>
              <a:buSzPct val="90000"/>
              <a:buBlip>
                <a:blip r:embed="rId1"/>
              </a:buBlip>
            </a:pP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（2）K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Cr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7                    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Cr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  <a:endParaRPr lang="en-US" altLang="zh-CN" baseline="-250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609600" indent="-609600">
              <a:spcBef>
                <a:spcPct val="20000"/>
              </a:spcBef>
              <a:buSzPct val="90000"/>
              <a:buBlip>
                <a:blip r:embed="rId1"/>
              </a:buBlip>
            </a:pP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（3）K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2                          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；       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K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3 </a:t>
            </a:r>
            <a:endParaRPr lang="zh-CN" altLang="en-US">
              <a:latin typeface="Arial" panose="020B0604020202020204" pitchFamily="34" charset="0"/>
            </a:endParaRPr>
          </a:p>
          <a:p>
            <a:pPr marL="609600" indent="-609600">
              <a:spcBef>
                <a:spcPct val="20000"/>
              </a:spcBef>
              <a:buSzPct val="90000"/>
              <a:buBlip>
                <a:blip r:embed="rId1"/>
              </a:buBlip>
            </a:pPr>
            <a:r>
              <a:rPr lang="en-US" altLang="zh-CN" baseline="-25000"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endParaRPr lang="en-US" altLang="zh-CN" baseline="-250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marL="609600" indent="-609600">
              <a:spcBef>
                <a:spcPct val="20000"/>
              </a:spcBef>
              <a:buSzPct val="90000"/>
              <a:buBlip>
                <a:blip r:embed="rId1"/>
              </a:buBlip>
            </a:pPr>
            <a:endParaRPr lang="zh-CN" altLang="en-US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93189" name="文本框 93188"/>
          <p:cNvSpPr txBox="1"/>
          <p:nvPr/>
        </p:nvSpPr>
        <p:spPr>
          <a:xfrm>
            <a:off x="395288" y="3141663"/>
            <a:ext cx="8208962" cy="2244725"/>
          </a:xfrm>
          <a:prstGeom prst="rect">
            <a:avLst/>
          </a:prstGeom>
          <a:noFill/>
          <a:ln w="9525">
            <a:noFill/>
          </a:ln>
        </p:spPr>
        <p:txBody>
          <a:bodyPr anchor="t" anchorCtr="0">
            <a:spAutoFit/>
          </a:bodyPr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</a:pPr>
            <a:r>
              <a:rPr lang="zh-CN" altLang="en-US" dirty="0">
                <a:latin typeface="宋体" panose="02010600030101010101" pitchFamily="2" charset="-122"/>
              </a:rPr>
              <a:t>注意：1） 同种元素可有不同的氧化值；</a:t>
            </a:r>
            <a:endParaRPr lang="zh-CN" altLang="en-US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</a:pPr>
            <a:r>
              <a:rPr lang="zh-CN" altLang="en-US" dirty="0">
                <a:latin typeface="宋体" panose="02010600030101010101" pitchFamily="2" charset="-122"/>
              </a:rPr>
              <a:t>      2） 氧化值可为正、负和分数等；</a:t>
            </a:r>
            <a:endParaRPr lang="zh-CN" altLang="en-US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</a:pPr>
            <a:r>
              <a:rPr lang="zh-CN" altLang="en-US" dirty="0">
                <a:latin typeface="宋体" panose="02010600030101010101" pitchFamily="2" charset="-122"/>
              </a:rPr>
              <a:t>      3） 氧化值不一定符合实际元素的电子转  </a:t>
            </a:r>
            <a:endParaRPr lang="zh-CN" altLang="en-US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</a:pPr>
            <a:r>
              <a:rPr lang="zh-CN" altLang="en-US" dirty="0">
                <a:latin typeface="宋体" panose="02010600030101010101" pitchFamily="2" charset="-122"/>
              </a:rPr>
              <a:t>      移情况。   </a:t>
            </a:r>
            <a:endParaRPr lang="zh-CN" altLang="en-US" dirty="0">
              <a:latin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</a:pPr>
            <a:r>
              <a:rPr lang="en-US" altLang="zh-CN">
                <a:latin typeface="宋体" panose="02010600030101010101" pitchFamily="2" charset="-122"/>
              </a:rPr>
              <a:t>           </a:t>
            </a:r>
            <a:r>
              <a:rPr lang="zh-CN" altLang="en-US" dirty="0">
                <a:latin typeface="宋体" panose="02010600030101010101" pitchFamily="2" charset="-122"/>
              </a:rPr>
              <a:t>    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97275" y="1349375"/>
            <a:ext cx="4684713" cy="134143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（+2）                       （+2.5）</a:t>
            </a:r>
            <a:endParaRPr lang="en-US" altLang="zh-CN" baseline="-250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84500" y="2014538"/>
            <a:ext cx="5286375" cy="110648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00000"/>
              </a:lnSpc>
              <a:spcBef>
                <a:spcPts val="1600"/>
              </a:spcBef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 （ +6 ）                （+6）</a:t>
            </a:r>
            <a:endParaRPr lang="en-US" altLang="zh-CN">
              <a:solidFill>
                <a:srgbClr val="0000FF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（ -0.5</a:t>
            </a:r>
            <a:r>
              <a:rPr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）                   （-1/3 ）                      </a:t>
            </a:r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 build="p"/>
      <p:bldP spid="2" grpId="0"/>
      <p:bldP spid="93189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9153" name="标题 16385"/>
          <p:cNvSpPr>
            <a:spLocks noGrp="1" noRot="1"/>
          </p:cNvSpPr>
          <p:nvPr>
            <p:ph type="title"/>
          </p:nvPr>
        </p:nvSpPr>
        <p:spPr>
          <a:xfrm>
            <a:off x="639763" y="1303338"/>
            <a:ext cx="7964487" cy="685800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二、氧化还原半反应和氧化还原电对</a:t>
            </a:r>
            <a:endParaRPr lang="en-US" altLang="zh-CN" sz="3200" b="1">
              <a:ea typeface="黑体" panose="02010609060101010101" pitchFamily="2" charset="-122"/>
            </a:endParaRPr>
          </a:p>
        </p:txBody>
      </p:sp>
      <p:sp>
        <p:nvSpPr>
          <p:cNvPr id="49154" name="内容占位符 16386"/>
          <p:cNvSpPr>
            <a:spLocks noGrp="1" noRot="1"/>
          </p:cNvSpPr>
          <p:nvPr>
            <p:ph idx="1"/>
          </p:nvPr>
        </p:nvSpPr>
        <p:spPr>
          <a:xfrm>
            <a:off x="533400" y="2263775"/>
            <a:ext cx="7924800" cy="4267200"/>
          </a:xfrm>
        </p:spPr>
        <p:txBody>
          <a:bodyPr anchor="t" anchorCtr="0"/>
          <a:p>
            <a:pPr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对于氧化还原反应</a:t>
            </a:r>
            <a:endParaRPr lang="zh-CN" altLang="en-US" b="1" dirty="0">
              <a:solidFill>
                <a:srgbClr val="000000"/>
              </a:solidFill>
            </a:endParaRPr>
          </a:p>
          <a:p>
            <a:pPr algn="ctr">
              <a:lnSpc>
                <a:spcPct val="120000"/>
              </a:lnSpc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2Na + Cl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= 2NaCl</a:t>
            </a:r>
            <a:r>
              <a:rPr lang="en-US" altLang="zh-CN" b="1">
                <a:solidFill>
                  <a:srgbClr val="000000"/>
                </a:solidFill>
              </a:rPr>
              <a:t>    </a:t>
            </a:r>
            <a:endParaRPr lang="zh-CN" altLang="en-US" b="1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 </a:t>
            </a:r>
            <a:r>
              <a:rPr lang="en-US" altLang="zh-CN" b="1" dirty="0">
                <a:solidFill>
                  <a:srgbClr val="000000"/>
                </a:solidFill>
              </a:rPr>
              <a:t> </a:t>
            </a:r>
            <a:r>
              <a:rPr lang="zh-CN" altLang="en-US" b="1" dirty="0">
                <a:solidFill>
                  <a:srgbClr val="000000"/>
                </a:solidFill>
              </a:rPr>
              <a:t>氧化半反应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：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Na - e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 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→ Na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+</a:t>
            </a:r>
            <a:endParaRPr lang="en-US" altLang="zh-CN" b="1" baseline="300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 还原半反应：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1/2Cl</a:t>
            </a:r>
            <a:r>
              <a:rPr lang="en-US" altLang="zh-CN" b="1" baseline="-25000">
                <a:solidFill>
                  <a:srgbClr val="000000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rgbClr val="000000"/>
                </a:solidFill>
              </a:rPr>
              <a:t> +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→ </a:t>
            </a:r>
            <a:r>
              <a:rPr lang="en-US" altLang="zh-CN" b="1" err="1">
                <a:solidFill>
                  <a:srgbClr val="000000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endParaRPr lang="zh-CN" altLang="en-US" b="1" baseline="30000" dirty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两个半反应，共同完成整个氧化还原反应    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49155" name="矩形 115718"/>
          <p:cNvSpPr>
            <a:spLocks noRot="1"/>
          </p:cNvSpPr>
          <p:nvPr/>
        </p:nvSpPr>
        <p:spPr>
          <a:xfrm>
            <a:off x="685800" y="404813"/>
            <a:ext cx="7772400" cy="655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49156" name="直接连接符 11571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0177" name="内容占位符 20482"/>
          <p:cNvSpPr>
            <a:spLocks noGrp="1" noRot="1"/>
          </p:cNvSpPr>
          <p:nvPr>
            <p:ph idx="1"/>
          </p:nvPr>
        </p:nvSpPr>
        <p:spPr>
          <a:xfrm>
            <a:off x="312738" y="1476375"/>
            <a:ext cx="8291512" cy="2195513"/>
          </a:xfrm>
        </p:spPr>
        <p:txBody>
          <a:bodyPr lIns="0" rIns="0" anchor="t" anchorCtr="0"/>
          <a:p>
            <a:pPr lvl="1">
              <a:lnSpc>
                <a:spcPct val="120000"/>
              </a:lnSpc>
            </a:pPr>
            <a:endParaRPr lang="zh-CN" altLang="en-US" b="1" dirty="0">
              <a:solidFill>
                <a:srgbClr val="0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</a:rPr>
              <a:t>半反应中元素获得电子后的存在形式称还原型（态）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reducing modality)</a:t>
            </a:r>
            <a:r>
              <a:rPr lang="en-US" altLang="zh-CN" b="1">
                <a:solidFill>
                  <a:srgbClr val="000000"/>
                </a:solidFill>
              </a:rPr>
              <a:t>；</a:t>
            </a:r>
            <a:r>
              <a:rPr lang="zh-CN" altLang="en-US" b="1" dirty="0">
                <a:solidFill>
                  <a:srgbClr val="000000"/>
                </a:solidFill>
              </a:rPr>
              <a:t>失去电子后的存在形式称氧化型（态）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oxidizing modality);</a:t>
            </a:r>
            <a:b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b="1" dirty="0">
                <a:solidFill>
                  <a:srgbClr val="000000"/>
                </a:solidFill>
              </a:rPr>
              <a:t>还原型物质与氧化型物质组成氧化还原电对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b="1" err="1">
                <a:solidFill>
                  <a:srgbClr val="000000"/>
                </a:solidFill>
                <a:latin typeface="Times New Roman" panose="02020603050405020304" pitchFamily="18" charset="0"/>
              </a:rPr>
              <a:t>redox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 couple)</a:t>
            </a:r>
            <a:r>
              <a:rPr lang="en-US" altLang="zh-CN" b="1">
                <a:solidFill>
                  <a:srgbClr val="000000"/>
                </a:solidFill>
              </a:rPr>
              <a:t>。</a:t>
            </a:r>
            <a:r>
              <a:rPr lang="zh-CN" altLang="en-US" b="1" dirty="0">
                <a:solidFill>
                  <a:srgbClr val="000000"/>
                </a:solidFill>
              </a:rPr>
              <a:t>书写为：氧化型</a:t>
            </a:r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rgbClr val="000000"/>
                </a:solidFill>
              </a:rPr>
              <a:t>还原型，如：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Zn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2+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/Zn</a:t>
            </a:r>
            <a:r>
              <a:rPr lang="zh-CN" altLang="en-US" b="1">
                <a:solidFill>
                  <a:srgbClr val="000000"/>
                </a:solidFill>
              </a:rPr>
              <a:t>和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Cu</a:t>
            </a:r>
            <a:r>
              <a:rPr lang="en-US" altLang="zh-CN" b="1" baseline="30000">
                <a:solidFill>
                  <a:srgbClr val="000000"/>
                </a:solidFill>
                <a:latin typeface="Times New Roman" panose="02020603050405020304" pitchFamily="18" charset="0"/>
              </a:rPr>
              <a:t>2+</a:t>
            </a: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/Cu</a:t>
            </a:r>
            <a:r>
              <a:rPr lang="en-US" altLang="zh-CN" b="1">
                <a:solidFill>
                  <a:srgbClr val="000000"/>
                </a:solidFill>
              </a:rPr>
              <a:t>。</a:t>
            </a:r>
            <a:endParaRPr lang="en-US" altLang="zh-CN" b="1">
              <a:solidFill>
                <a:srgbClr val="000000"/>
              </a:solidFill>
            </a:endParaRPr>
          </a:p>
        </p:txBody>
      </p:sp>
      <p:sp>
        <p:nvSpPr>
          <p:cNvPr id="50178" name="标题 20487"/>
          <p:cNvSpPr>
            <a:spLocks noGrp="1" noRot="1"/>
          </p:cNvSpPr>
          <p:nvPr>
            <p:ph type="title"/>
          </p:nvPr>
        </p:nvSpPr>
        <p:spPr>
          <a:xfrm>
            <a:off x="639763" y="1290638"/>
            <a:ext cx="7964487" cy="685800"/>
          </a:xfrm>
        </p:spPr>
        <p:txBody>
          <a:bodyPr anchor="ctr" anchorCtr="0"/>
          <a:p>
            <a:pPr algn="l"/>
            <a:r>
              <a:rPr lang="zh-CN" altLang="en-US" sz="3200" b="1" dirty="0">
                <a:ea typeface="黑体" panose="02010609060101010101" pitchFamily="2" charset="-122"/>
              </a:rPr>
              <a:t>二、氧化还原半反应和氧化还原电对</a:t>
            </a:r>
            <a:endParaRPr lang="en-US" altLang="zh-CN" sz="3200" b="1">
              <a:ea typeface="黑体" panose="02010609060101010101" pitchFamily="2" charset="-122"/>
            </a:endParaRPr>
          </a:p>
        </p:txBody>
      </p:sp>
      <p:sp>
        <p:nvSpPr>
          <p:cNvPr id="50179" name="矩形 20488"/>
          <p:cNvSpPr>
            <a:spLocks noRot="1"/>
          </p:cNvSpPr>
          <p:nvPr/>
        </p:nvSpPr>
        <p:spPr>
          <a:xfrm>
            <a:off x="685800" y="404813"/>
            <a:ext cx="7772400" cy="655637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altLang="zh-CN" sz="400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8.1 </a:t>
            </a:r>
            <a:r>
              <a:rPr lang="zh-CN" altLang="en-US" sz="4000" dirty="0">
                <a:solidFill>
                  <a:schemeClr val="tx2"/>
                </a:solidFill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  <a:endParaRPr lang="zh-CN" altLang="en-US" sz="4000" dirty="0">
              <a:solidFill>
                <a:schemeClr val="tx2"/>
              </a:solidFill>
              <a:latin typeface="Times New Roman" panose="02020603050405020304" pitchFamily="18" charset="0"/>
              <a:ea typeface="黑体" panose="02010609060101010101" pitchFamily="2" charset="-122"/>
            </a:endParaRPr>
          </a:p>
        </p:txBody>
      </p:sp>
      <p:sp>
        <p:nvSpPr>
          <p:cNvPr id="50180" name="直接连接符 20489"/>
          <p:cNvSpPr/>
          <p:nvPr/>
        </p:nvSpPr>
        <p:spPr>
          <a:xfrm>
            <a:off x="827088" y="1196975"/>
            <a:ext cx="7416800" cy="0"/>
          </a:xfrm>
          <a:prstGeom prst="line">
            <a:avLst/>
          </a:prstGeom>
          <a:ln w="28575" cap="flat" cmpd="sng">
            <a:solidFill>
              <a:srgbClr val="FF3300"/>
            </a:solidFill>
            <a:prstDash val="solid"/>
            <a:miter/>
            <a:headEnd type="none" w="med" len="med"/>
            <a:tailEnd type="none" w="med" len="med"/>
          </a:ln>
        </p:spPr>
      </p:sp>
    </p:spTree>
  </p:cSld>
  <p:clrMapOvr>
    <a:masterClrMapping/>
  </p:clrMapOvr>
  <p:transition>
    <p:cover dir="d"/>
  </p:transition>
</p:sld>
</file>

<file path=ppt/tags/tag1.xml><?xml version="1.0" encoding="utf-8"?>
<p:tagLst xmlns:p="http://schemas.openxmlformats.org/presentationml/2006/main">
  <p:tag name="KSO_WM_BEAUTIFY_FLAG" val="#wm#"/>
  <p:tag name="KSO_WM_TEMPLATE_CATEGORY" val="diagram"/>
  <p:tag name="KSO_WM_TEMPLATE_INDEX" val="20200864"/>
</p:tagLst>
</file>

<file path=ppt/tags/tag2.xml><?xml version="1.0" encoding="utf-8"?>
<p:tagLst xmlns:p="http://schemas.openxmlformats.org/presentationml/2006/main">
  <p:tag name="COMMONDATA" val="eyJoZGlkIjoiMTg5OGU1ZDlmNTllOGU2MWQ2MDVlZGI0YjcyNDA2NWEifQ=="/>
  <p:tag name="KSO_WPP_MARK_KEY" val="ec22f2e1-bcfe-4afc-bbf2-6a50137ab4c0"/>
</p:tagLst>
</file>

<file path=ppt/theme/theme1.xml><?xml version="1.0" encoding="utf-8"?>
<a:theme xmlns:a="http://schemas.openxmlformats.org/drawingml/2006/main" name="1_古瓶荷花">
  <a:themeElements>
    <a:clrScheme name="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F"/>
      </a:accent4>
      <a:accent5>
        <a:srgbClr val="E2F4FF"/>
      </a:accent5>
      <a:accent6>
        <a:srgbClr val="2D89E5"/>
      </a:accent6>
      <a:hlink>
        <a:srgbClr val="CC0066"/>
      </a:hlink>
      <a:folHlink>
        <a:srgbClr val="7D7DA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F"/>
        </a:accent4>
        <a:accent5>
          <a:srgbClr val="E2F4FF"/>
        </a:accent5>
        <a:accent6>
          <a:srgbClr val="2D89E5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5FAF5"/>
        </a:accent3>
        <a:accent4>
          <a:srgbClr val="006866"/>
        </a:accent4>
        <a:accent5>
          <a:srgbClr val="F1F5F0"/>
        </a:accent5>
        <a:accent6>
          <a:srgbClr val="E589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B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9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E"/>
        </a:accent3>
        <a:accent4>
          <a:srgbClr val="545480"/>
        </a:accent4>
        <a:accent5>
          <a:srgbClr val="FFEDED"/>
        </a:accent5>
        <a:accent6>
          <a:srgbClr val="E589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D"/>
        </a:accent4>
        <a:accent5>
          <a:srgbClr val="E9F7FF"/>
        </a:accent5>
        <a:accent6>
          <a:srgbClr val="E589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DED"/>
        </a:accent3>
        <a:accent4>
          <a:srgbClr val="0057AF"/>
        </a:accent4>
        <a:accent5>
          <a:srgbClr val="FFFFE2"/>
        </a:accent5>
        <a:accent6>
          <a:srgbClr val="008989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22222"/>
        </a:accent4>
        <a:accent5>
          <a:srgbClr val="E1E1EA"/>
        </a:accent5>
        <a:accent6>
          <a:srgbClr val="E5B7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古瓶荷花">
  <a:themeElements>
    <a:clrScheme name="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F"/>
      </a:accent4>
      <a:accent5>
        <a:srgbClr val="E2F4FF"/>
      </a:accent5>
      <a:accent6>
        <a:srgbClr val="2D89E5"/>
      </a:accent6>
      <a:hlink>
        <a:srgbClr val="CC0066"/>
      </a:hlink>
      <a:folHlink>
        <a:srgbClr val="7D7DA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F"/>
        </a:accent4>
        <a:accent5>
          <a:srgbClr val="E2F4FF"/>
        </a:accent5>
        <a:accent6>
          <a:srgbClr val="2D89E5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5FAF5"/>
        </a:accent3>
        <a:accent4>
          <a:srgbClr val="006866"/>
        </a:accent4>
        <a:accent5>
          <a:srgbClr val="F1F5F0"/>
        </a:accent5>
        <a:accent6>
          <a:srgbClr val="E589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B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9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E"/>
        </a:accent3>
        <a:accent4>
          <a:srgbClr val="545480"/>
        </a:accent4>
        <a:accent5>
          <a:srgbClr val="FFEDED"/>
        </a:accent5>
        <a:accent6>
          <a:srgbClr val="E589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D"/>
        </a:accent4>
        <a:accent5>
          <a:srgbClr val="E9F7FF"/>
        </a:accent5>
        <a:accent6>
          <a:srgbClr val="E589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DED"/>
        </a:accent3>
        <a:accent4>
          <a:srgbClr val="0057AF"/>
        </a:accent4>
        <a:accent5>
          <a:srgbClr val="FFFFE2"/>
        </a:accent5>
        <a:accent6>
          <a:srgbClr val="008989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22222"/>
        </a:accent4>
        <a:accent5>
          <a:srgbClr val="E1E1EA"/>
        </a:accent5>
        <a:accent6>
          <a:srgbClr val="E5B7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古瓶荷花">
  <a:themeElements>
    <a:clrScheme name="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F"/>
      </a:accent4>
      <a:accent5>
        <a:srgbClr val="E2F4FF"/>
      </a:accent5>
      <a:accent6>
        <a:srgbClr val="2D89E5"/>
      </a:accent6>
      <a:hlink>
        <a:srgbClr val="CC0066"/>
      </a:hlink>
      <a:folHlink>
        <a:srgbClr val="7D7DA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F"/>
        </a:accent4>
        <a:accent5>
          <a:srgbClr val="E2F4FF"/>
        </a:accent5>
        <a:accent6>
          <a:srgbClr val="2D89E5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5FAF5"/>
        </a:accent3>
        <a:accent4>
          <a:srgbClr val="006866"/>
        </a:accent4>
        <a:accent5>
          <a:srgbClr val="F1F5F0"/>
        </a:accent5>
        <a:accent6>
          <a:srgbClr val="E589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B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9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E"/>
        </a:accent3>
        <a:accent4>
          <a:srgbClr val="545480"/>
        </a:accent4>
        <a:accent5>
          <a:srgbClr val="FFEDED"/>
        </a:accent5>
        <a:accent6>
          <a:srgbClr val="E589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D"/>
        </a:accent4>
        <a:accent5>
          <a:srgbClr val="E9F7FF"/>
        </a:accent5>
        <a:accent6>
          <a:srgbClr val="E589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DED"/>
        </a:accent3>
        <a:accent4>
          <a:srgbClr val="0057AF"/>
        </a:accent4>
        <a:accent5>
          <a:srgbClr val="FFFFE2"/>
        </a:accent5>
        <a:accent6>
          <a:srgbClr val="008989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22222"/>
        </a:accent4>
        <a:accent5>
          <a:srgbClr val="E1E1EA"/>
        </a:accent5>
        <a:accent6>
          <a:srgbClr val="E5B7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古瓶荷花">
  <a:themeElements>
    <a:clrScheme name="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F"/>
      </a:accent4>
      <a:accent5>
        <a:srgbClr val="E2F4FF"/>
      </a:accent5>
      <a:accent6>
        <a:srgbClr val="2D89E5"/>
      </a:accent6>
      <a:hlink>
        <a:srgbClr val="CC0066"/>
      </a:hlink>
      <a:folHlink>
        <a:srgbClr val="7D7DA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F"/>
        </a:accent4>
        <a:accent5>
          <a:srgbClr val="E2F4FF"/>
        </a:accent5>
        <a:accent6>
          <a:srgbClr val="2D89E5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5FAF5"/>
        </a:accent3>
        <a:accent4>
          <a:srgbClr val="006866"/>
        </a:accent4>
        <a:accent5>
          <a:srgbClr val="F1F5F0"/>
        </a:accent5>
        <a:accent6>
          <a:srgbClr val="E589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B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9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E"/>
        </a:accent3>
        <a:accent4>
          <a:srgbClr val="545480"/>
        </a:accent4>
        <a:accent5>
          <a:srgbClr val="FFEDED"/>
        </a:accent5>
        <a:accent6>
          <a:srgbClr val="E589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D"/>
        </a:accent4>
        <a:accent5>
          <a:srgbClr val="E9F7FF"/>
        </a:accent5>
        <a:accent6>
          <a:srgbClr val="E589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DED"/>
        </a:accent3>
        <a:accent4>
          <a:srgbClr val="0057AF"/>
        </a:accent4>
        <a:accent5>
          <a:srgbClr val="FFFFE2"/>
        </a:accent5>
        <a:accent6>
          <a:srgbClr val="008989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22222"/>
        </a:accent4>
        <a:accent5>
          <a:srgbClr val="E1E1EA"/>
        </a:accent5>
        <a:accent6>
          <a:srgbClr val="E5B7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古瓶荷花">
  <a:themeElements>
    <a:clrScheme name="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F"/>
      </a:accent4>
      <a:accent5>
        <a:srgbClr val="E2F4FF"/>
      </a:accent5>
      <a:accent6>
        <a:srgbClr val="2D89E5"/>
      </a:accent6>
      <a:hlink>
        <a:srgbClr val="CC0066"/>
      </a:hlink>
      <a:folHlink>
        <a:srgbClr val="7D7DA9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F"/>
        </a:accent4>
        <a:accent5>
          <a:srgbClr val="E2F4FF"/>
        </a:accent5>
        <a:accent6>
          <a:srgbClr val="2D89E5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5FAF5"/>
        </a:accent3>
        <a:accent4>
          <a:srgbClr val="006866"/>
        </a:accent4>
        <a:accent5>
          <a:srgbClr val="F1F5F0"/>
        </a:accent5>
        <a:accent6>
          <a:srgbClr val="E589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B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9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E"/>
        </a:accent3>
        <a:accent4>
          <a:srgbClr val="545480"/>
        </a:accent4>
        <a:accent5>
          <a:srgbClr val="FFEDED"/>
        </a:accent5>
        <a:accent6>
          <a:srgbClr val="E589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D"/>
        </a:accent4>
        <a:accent5>
          <a:srgbClr val="E9F7FF"/>
        </a:accent5>
        <a:accent6>
          <a:srgbClr val="E589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DED"/>
        </a:accent3>
        <a:accent4>
          <a:srgbClr val="0057AF"/>
        </a:accent4>
        <a:accent5>
          <a:srgbClr val="FFFFE2"/>
        </a:accent5>
        <a:accent6>
          <a:srgbClr val="008989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22222"/>
        </a:accent4>
        <a:accent5>
          <a:srgbClr val="E1E1EA"/>
        </a:accent5>
        <a:accent6>
          <a:srgbClr val="E5B7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CDESIGNK</Template>
  <TotalTime>0</TotalTime>
  <Words>7705</Words>
  <Application>WPS 演示</Application>
  <PresentationFormat/>
  <Paragraphs>696</Paragraphs>
  <Slides>64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29</vt:i4>
      </vt:variant>
      <vt:variant>
        <vt:lpstr>幻灯片标题</vt:lpstr>
      </vt:variant>
      <vt:variant>
        <vt:i4>64</vt:i4>
      </vt:variant>
    </vt:vector>
  </HeadingPairs>
  <TitlesOfParts>
    <vt:vector size="116" baseType="lpstr">
      <vt:lpstr>Arial</vt:lpstr>
      <vt:lpstr>宋体</vt:lpstr>
      <vt:lpstr>Wingdings</vt:lpstr>
      <vt:lpstr>Times New Roman</vt:lpstr>
      <vt:lpstr>黑体</vt:lpstr>
      <vt:lpstr>华文行楷</vt:lpstr>
      <vt:lpstr>Arial</vt:lpstr>
      <vt:lpstr>Symbol</vt:lpstr>
      <vt:lpstr>微软雅黑</vt:lpstr>
      <vt:lpstr>Arial Unicode MS</vt:lpstr>
      <vt:lpstr>Wingdings</vt:lpstr>
      <vt:lpstr>Tahoma</vt:lpstr>
      <vt:lpstr>仿宋_GB2312</vt:lpstr>
      <vt:lpstr>仿宋</vt:lpstr>
      <vt:lpstr>Kingsoft Phonetic Plain</vt:lpstr>
      <vt:lpstr>Segoe Print</vt:lpstr>
      <vt:lpstr>方正舒体</vt:lpstr>
      <vt:lpstr>Arial Black</vt:lpstr>
      <vt:lpstr>1_古瓶荷花</vt:lpstr>
      <vt:lpstr>古瓶荷花</vt:lpstr>
      <vt:lpstr>2_古瓶荷花</vt:lpstr>
      <vt:lpstr>3_古瓶荷花</vt:lpstr>
      <vt:lpstr>4_古瓶荷花</vt:lpstr>
      <vt:lpstr>Word.Document.8</vt:lpstr>
      <vt:lpstr>Word.Document.8</vt:lpstr>
      <vt:lpstr>ChemDraw.Document.5.0</vt:lpstr>
      <vt:lpstr>Equation.3</vt:lpstr>
      <vt:lpstr>Equation.3</vt:lpstr>
      <vt:lpstr>Equation.3</vt:lpstr>
      <vt:lpstr>Equation.3</vt:lpstr>
      <vt:lpstr>Equation.3</vt:lpstr>
      <vt:lpstr>Equation.3</vt:lpstr>
      <vt:lpstr>Paint.Picture</vt:lpstr>
      <vt:lpstr>Paint.Picture</vt:lpstr>
      <vt:lpstr>Equation.3</vt:lpstr>
      <vt:lpstr>Equation.3</vt:lpstr>
      <vt:lpstr>ChemDraw.Document.5.0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Word.Document.8</vt:lpstr>
      <vt:lpstr>Word.Document.8</vt:lpstr>
      <vt:lpstr>Word.Document.8</vt:lpstr>
      <vt:lpstr>ChemDraw.Document.4.5</vt:lpstr>
      <vt:lpstr>Paint.Picture</vt:lpstr>
      <vt:lpstr>Paint.Picture</vt:lpstr>
      <vt:lpstr>Equation.3</vt:lpstr>
      <vt:lpstr>Chap.8 氧化还原Oxidation-Reduction Reaction</vt:lpstr>
      <vt:lpstr>本章内容</vt:lpstr>
      <vt:lpstr>8.1 基本概念</vt:lpstr>
      <vt:lpstr>8.1 基本概念</vt:lpstr>
      <vt:lpstr>确定氧化值的一般规则</vt:lpstr>
      <vt:lpstr>氧化值的确定</vt:lpstr>
      <vt:lpstr>思考题：确定氧化值</vt:lpstr>
      <vt:lpstr>二、氧化还原半反应和氧化还原电对</vt:lpstr>
      <vt:lpstr>二、氧化还原半反应和氧化还原电对</vt:lpstr>
      <vt:lpstr>三、氧化还原反应配平</vt:lpstr>
      <vt:lpstr>三、氧化还原反应配平</vt:lpstr>
      <vt:lpstr>三、氧化还原反应配平</vt:lpstr>
      <vt:lpstr>三、氧化还原反应配平</vt:lpstr>
      <vt:lpstr>三、氧化还原反应配平</vt:lpstr>
      <vt:lpstr>三、氧化还原反应配平</vt:lpstr>
      <vt:lpstr>三、氧化还原反应配平</vt:lpstr>
      <vt:lpstr>8.2  原电池</vt:lpstr>
      <vt:lpstr>8.2  原电池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三、常见电极类型</vt:lpstr>
      <vt:lpstr>三、常见电极类型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甘 汞 电 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三、影响电极电势的因素</vt:lpstr>
      <vt:lpstr>PowerPoint 演示文稿</vt:lpstr>
      <vt:lpstr>三、影响电极电势的因素</vt:lpstr>
      <vt:lpstr>应用能斯特方程的注意事项</vt:lpstr>
      <vt:lpstr>三、影响电极电势的因素</vt:lpstr>
      <vt:lpstr>例：计算298K，电池(-)Pt︱I2︱I-(0.1mol.L-1) ‖  MnO 4-(0.01mol.L-1),Mn2＋(0.1mol.L-1),H＋(0.001mol.L-1)︱Pt(+)的电动势并写出电池反应。</vt:lpstr>
      <vt:lpstr>PowerPoint 演示文稿</vt:lpstr>
      <vt:lpstr>3.溶液酸度对电极电势的影响</vt:lpstr>
      <vt:lpstr>4.沉淀剂对电极电势的影响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例：求SnCl2 还原FeCl3 反应（298K)的平衡常数 K。</vt:lpstr>
      <vt:lpstr>8.5  元素电势图及其应用</vt:lpstr>
      <vt:lpstr>二、元素电势图的应用</vt:lpstr>
      <vt:lpstr>歧 化 反 应</vt:lpstr>
      <vt:lpstr>PowerPoint 演示文稿</vt:lpstr>
      <vt:lpstr>PowerPoint 演示文稿</vt:lpstr>
      <vt:lpstr>利用电势图求未知电对的jθ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pc</cp:lastModifiedBy>
  <cp:revision>217</cp:revision>
  <dcterms:created xsi:type="dcterms:W3CDTF">2019-11-18T10:00:00Z</dcterms:created>
  <dcterms:modified xsi:type="dcterms:W3CDTF">2022-11-23T02:19:37Z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2052-11.1.0.13607</vt:lpwstr>
  </property>
  <property fmtid="{D5CDD505-2E9C-101B-9397-08002B2CF9AE}" pid="3" name="ICV">
    <vt:lpwstr>0589A9BCD09740978D6F63BF6737C82D</vt:lpwstr>
  </property>
</Properties>
</file>